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71" r:id="rId3"/>
    <p:sldId id="259" r:id="rId4"/>
    <p:sldId id="324" r:id="rId5"/>
    <p:sldId id="273" r:id="rId6"/>
    <p:sldId id="272" r:id="rId7"/>
    <p:sldId id="320" r:id="rId8"/>
    <p:sldId id="325" r:id="rId9"/>
    <p:sldId id="293" r:id="rId10"/>
    <p:sldId id="278" r:id="rId11"/>
    <p:sldId id="294" r:id="rId12"/>
    <p:sldId id="275" r:id="rId13"/>
    <p:sldId id="328" r:id="rId14"/>
    <p:sldId id="297" r:id="rId15"/>
    <p:sldId id="291" r:id="rId16"/>
    <p:sldId id="305" r:id="rId17"/>
    <p:sldId id="281" r:id="rId18"/>
    <p:sldId id="326" r:id="rId19"/>
    <p:sldId id="301" r:id="rId20"/>
    <p:sldId id="303" r:id="rId21"/>
    <p:sldId id="327" r:id="rId22"/>
    <p:sldId id="295" r:id="rId23"/>
    <p:sldId id="304" r:id="rId24"/>
    <p:sldId id="306" r:id="rId25"/>
    <p:sldId id="307" r:id="rId26"/>
    <p:sldId id="308" r:id="rId27"/>
    <p:sldId id="309" r:id="rId28"/>
    <p:sldId id="311" r:id="rId29"/>
    <p:sldId id="312" r:id="rId30"/>
    <p:sldId id="313" r:id="rId31"/>
    <p:sldId id="314" r:id="rId32"/>
    <p:sldId id="315" r:id="rId33"/>
    <p:sldId id="316" r:id="rId34"/>
    <p:sldId id="323" r:id="rId35"/>
    <p:sldId id="317" r:id="rId36"/>
    <p:sldId id="321" r:id="rId37"/>
    <p:sldId id="318" r:id="rId38"/>
    <p:sldId id="319" r:id="rId39"/>
    <p:sldId id="329" r:id="rId40"/>
    <p:sldId id="331" r:id="rId41"/>
    <p:sldId id="330" r:id="rId42"/>
    <p:sldId id="260" r:id="rId43"/>
    <p:sldId id="322" r:id="rId44"/>
  </p:sldIdLst>
  <p:sldSz cx="18288000" cy="10287000"/>
  <p:notesSz cx="6858000" cy="9144000"/>
  <p:embeddedFontLst>
    <p:embeddedFont>
      <p:font typeface="Alegreya Black" panose="020B0604020202020204" charset="0"/>
      <p:bold r:id="rId46"/>
      <p:italic r:id="rId47"/>
      <p:boldItalic r:id="rId48"/>
    </p:embeddedFont>
    <p:embeddedFont>
      <p:font typeface="Alegreya Medium" panose="020B0604020202020204" charset="0"/>
      <p:regular r:id="rId49"/>
      <p: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verpass Light" panose="020B060402020202020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C00000"/>
    <a:srgbClr val="CDA63C"/>
    <a:srgbClr val="1A1B1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 autoAdjust="0"/>
    <p:restoredTop sz="94626" autoAdjust="0"/>
  </p:normalViewPr>
  <p:slideViewPr>
    <p:cSldViewPr>
      <p:cViewPr varScale="1">
        <p:scale>
          <a:sx n="78" d="100"/>
          <a:sy n="78" d="100"/>
        </p:scale>
        <p:origin x="123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ED1AF-8CE3-4DD4-9922-187B8A18C8E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A39B7-4710-4A2D-A674-EFCDC9CF220C}">
      <dgm:prSet phldrT="[Текст]"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legreya Medium" panose="00000600000000000000" pitchFamily="2" charset="0"/>
            </a:rPr>
            <a:t>Предоставление документов в НО</a:t>
          </a:r>
        </a:p>
      </dgm:t>
    </dgm:pt>
    <dgm:pt modelId="{33CA5415-4AE9-437F-8E04-F091D34342DD}" type="parTrans" cxnId="{BE65E5BF-978B-4347-8A39-678B5054169F}">
      <dgm:prSet/>
      <dgm:spPr/>
      <dgm:t>
        <a:bodyPr/>
        <a:lstStyle/>
        <a:p>
          <a:endParaRPr lang="ru-RU"/>
        </a:p>
      </dgm:t>
    </dgm:pt>
    <dgm:pt modelId="{FF7F6B31-679A-4487-AD19-70F4062E9829}" type="sibTrans" cxnId="{BE65E5BF-978B-4347-8A39-678B5054169F}">
      <dgm:prSet/>
      <dgm:spPr/>
      <dgm:t>
        <a:bodyPr/>
        <a:lstStyle/>
        <a:p>
          <a:endParaRPr lang="ru-RU"/>
        </a:p>
      </dgm:t>
    </dgm:pt>
    <dgm:pt modelId="{E3C730CD-DD68-4177-9741-4B70015A399F}">
      <dgm:prSet phldrT="[Текст]"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legreya Medium" panose="00000600000000000000" pitchFamily="2" charset="0"/>
            </a:rPr>
            <a:t>Автоматизированная проверка </a:t>
          </a:r>
        </a:p>
      </dgm:t>
    </dgm:pt>
    <dgm:pt modelId="{9C9B2245-94B4-45F5-8BE0-AB33BA2680CC}" type="parTrans" cxnId="{F264FA96-B963-4217-A888-60F0B322E5FF}">
      <dgm:prSet/>
      <dgm:spPr>
        <a:solidFill>
          <a:srgbClr val="CDA63C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665A008-01DE-4F66-8302-4D9056E17B8F}" type="sibTrans" cxnId="{F264FA96-B963-4217-A888-60F0B322E5FF}">
      <dgm:prSet/>
      <dgm:spPr/>
      <dgm:t>
        <a:bodyPr/>
        <a:lstStyle/>
        <a:p>
          <a:endParaRPr lang="ru-RU"/>
        </a:p>
      </dgm:t>
    </dgm:pt>
    <dgm:pt modelId="{C6DA486E-DB25-4AEC-8CF3-31CA9A69C0E7}">
      <dgm:prSet phldrT="[Текст]"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legreya Medium" panose="00000600000000000000" pitchFamily="2" charset="0"/>
            </a:rPr>
            <a:t>Выявление нарушений, наличие налоговых льгот, вычеты по НДС </a:t>
          </a:r>
        </a:p>
      </dgm:t>
    </dgm:pt>
    <dgm:pt modelId="{6A9FE8F0-2D30-4078-8E7C-61A2A23BAC72}" type="sibTrans" cxnId="{32AC93DE-1B10-47CC-A4D9-64375B08D94C}">
      <dgm:prSet/>
      <dgm:spPr/>
      <dgm:t>
        <a:bodyPr/>
        <a:lstStyle/>
        <a:p>
          <a:endParaRPr lang="ru-RU"/>
        </a:p>
      </dgm:t>
    </dgm:pt>
    <dgm:pt modelId="{2EEECB36-CC43-4E5D-B255-5386EDA73949}" type="parTrans" cxnId="{32AC93DE-1B10-47CC-A4D9-64375B08D94C}">
      <dgm:prSet/>
      <dgm:spPr>
        <a:solidFill>
          <a:srgbClr val="CDA63C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9B02724-7ED7-47FB-A68F-EDEC53999F61}">
      <dgm:prSet phldrT="[Текст]"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legreya Medium" panose="00000600000000000000" pitchFamily="2" charset="0"/>
            </a:rPr>
            <a:t>Отсутствие нарушений, окончание проверки  </a:t>
          </a:r>
        </a:p>
      </dgm:t>
    </dgm:pt>
    <dgm:pt modelId="{AD0A4CC6-ACF1-4E9C-AAAC-2C38B55EF52F}" type="parTrans" cxnId="{D5187E0D-8306-45C2-A049-8A2CBEFCBACC}">
      <dgm:prSet/>
      <dgm:spPr>
        <a:solidFill>
          <a:srgbClr val="CDA63C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766A86D-C0F8-4D09-AAEA-BC1FC81A5DCD}" type="sibTrans" cxnId="{D5187E0D-8306-45C2-A049-8A2CBEFCBACC}">
      <dgm:prSet/>
      <dgm:spPr/>
      <dgm:t>
        <a:bodyPr/>
        <a:lstStyle/>
        <a:p>
          <a:endParaRPr lang="ru-RU"/>
        </a:p>
      </dgm:t>
    </dgm:pt>
    <dgm:pt modelId="{A9B43B1C-61FD-4780-A2D2-AA12EC895B59}">
      <dgm:prSet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>
              <a:solidFill>
                <a:schemeClr val="bg1"/>
              </a:solidFill>
              <a:latin typeface="Alegreya Medium" panose="00000600000000000000" pitchFamily="2" charset="0"/>
            </a:rPr>
            <a:t>Углублённая проверка с проведением дополнительных мероприятий </a:t>
          </a:r>
        </a:p>
      </dgm:t>
    </dgm:pt>
    <dgm:pt modelId="{DD4D447A-30ED-4AD7-A6EF-B927355529F5}" type="parTrans" cxnId="{063813C8-6211-4DC5-BC0E-B96C9E92E7BB}">
      <dgm:prSet/>
      <dgm:spPr>
        <a:solidFill>
          <a:srgbClr val="CDA63C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A98B410-A5C6-4F69-832E-E64D426E8C17}" type="sibTrans" cxnId="{063813C8-6211-4DC5-BC0E-B96C9E92E7BB}">
      <dgm:prSet/>
      <dgm:spPr/>
      <dgm:t>
        <a:bodyPr/>
        <a:lstStyle/>
        <a:p>
          <a:endParaRPr lang="ru-RU"/>
        </a:p>
      </dgm:t>
    </dgm:pt>
    <dgm:pt modelId="{ADB13F67-856A-40F6-8748-120494E02AD2}">
      <dgm:prSet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>
              <a:solidFill>
                <a:schemeClr val="bg1"/>
              </a:solidFill>
              <a:latin typeface="Alegreya Medium" panose="00000600000000000000" pitchFamily="2" charset="0"/>
            </a:rPr>
            <a:t>Выявление нарушений и состалвение акта НП</a:t>
          </a:r>
        </a:p>
      </dgm:t>
    </dgm:pt>
    <dgm:pt modelId="{62BA34CD-C6F1-4CF3-BAD1-91BB3250D82F}" type="parTrans" cxnId="{0D6E07F6-1B91-4BA6-8414-8A93ACEEDD20}">
      <dgm:prSet/>
      <dgm:spPr>
        <a:solidFill>
          <a:srgbClr val="CDA63C"/>
        </a:solidFill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C014422-7219-4A7B-A113-FBC4B0F24545}" type="sibTrans" cxnId="{0D6E07F6-1B91-4BA6-8414-8A93ACEEDD20}">
      <dgm:prSet/>
      <dgm:spPr/>
      <dgm:t>
        <a:bodyPr/>
        <a:lstStyle/>
        <a:p>
          <a:endParaRPr lang="ru-RU"/>
        </a:p>
      </dgm:t>
    </dgm:pt>
    <dgm:pt modelId="{0E4492DA-535E-43BA-ADFF-EE5C7C340B00}">
      <dgm:prSet/>
      <dgm:spPr>
        <a:solidFill>
          <a:srgbClr val="E20000"/>
        </a:solidFill>
        <a:ln>
          <a:solidFill>
            <a:srgbClr val="CDA63C"/>
          </a:solidFill>
        </a:ln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Alegreya Medium" panose="00000600000000000000" pitchFamily="2" charset="0"/>
            </a:rPr>
            <a:t>Отсутствие нарушений, окончание проверки. </a:t>
          </a:r>
        </a:p>
      </dgm:t>
    </dgm:pt>
    <dgm:pt modelId="{5997D072-CBDA-4726-A679-B809AFBE0525}" type="parTrans" cxnId="{064C2AC9-5CBC-4A27-95BC-A89407DBA2A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2829338-1CB3-4687-A19D-428A0DADD021}" type="sibTrans" cxnId="{064C2AC9-5CBC-4A27-95BC-A89407DBA2AE}">
      <dgm:prSet/>
      <dgm:spPr/>
      <dgm:t>
        <a:bodyPr/>
        <a:lstStyle/>
        <a:p>
          <a:endParaRPr lang="ru-RU"/>
        </a:p>
      </dgm:t>
    </dgm:pt>
    <dgm:pt modelId="{877D1A30-E87F-4735-A65A-C0F023CF1782}" type="pres">
      <dgm:prSet presAssocID="{8F1ED1AF-8CE3-4DD4-9922-187B8A18C8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6EA5FE-0F88-4569-BE27-40DC9CF7C4A7}" type="pres">
      <dgm:prSet presAssocID="{3D4A39B7-4710-4A2D-A674-EFCDC9CF220C}" presName="hierRoot1" presStyleCnt="0">
        <dgm:presLayoutVars>
          <dgm:hierBranch val="init"/>
        </dgm:presLayoutVars>
      </dgm:prSet>
      <dgm:spPr/>
    </dgm:pt>
    <dgm:pt modelId="{6A14C661-FC90-41E5-9D15-D9029FC74EF1}" type="pres">
      <dgm:prSet presAssocID="{3D4A39B7-4710-4A2D-A674-EFCDC9CF220C}" presName="rootComposite1" presStyleCnt="0"/>
      <dgm:spPr/>
    </dgm:pt>
    <dgm:pt modelId="{8ECACBA5-7A62-44F2-8B5A-6FAAB52B3951}" type="pres">
      <dgm:prSet presAssocID="{3D4A39B7-4710-4A2D-A674-EFCDC9CF220C}" presName="rootText1" presStyleLbl="node0" presStyleIdx="0" presStyleCnt="1">
        <dgm:presLayoutVars>
          <dgm:chPref val="3"/>
        </dgm:presLayoutVars>
      </dgm:prSet>
      <dgm:spPr/>
    </dgm:pt>
    <dgm:pt modelId="{066BC65D-5BB1-440D-A17E-36D112AE5C70}" type="pres">
      <dgm:prSet presAssocID="{3D4A39B7-4710-4A2D-A674-EFCDC9CF220C}" presName="rootConnector1" presStyleLbl="node1" presStyleIdx="0" presStyleCnt="0"/>
      <dgm:spPr/>
    </dgm:pt>
    <dgm:pt modelId="{3CFD016C-42E8-4856-801F-C0CFCE71EC1A}" type="pres">
      <dgm:prSet presAssocID="{3D4A39B7-4710-4A2D-A674-EFCDC9CF220C}" presName="hierChild2" presStyleCnt="0"/>
      <dgm:spPr/>
    </dgm:pt>
    <dgm:pt modelId="{559B0F5B-DD10-4CC7-8C32-BD22A2959DB9}" type="pres">
      <dgm:prSet presAssocID="{9C9B2245-94B4-45F5-8BE0-AB33BA2680CC}" presName="Name37" presStyleLbl="parChTrans1D2" presStyleIdx="0" presStyleCnt="1"/>
      <dgm:spPr/>
    </dgm:pt>
    <dgm:pt modelId="{84AB02F8-75C1-437D-BBFA-DC408A123769}" type="pres">
      <dgm:prSet presAssocID="{E3C730CD-DD68-4177-9741-4B70015A399F}" presName="hierRoot2" presStyleCnt="0">
        <dgm:presLayoutVars>
          <dgm:hierBranch val="init"/>
        </dgm:presLayoutVars>
      </dgm:prSet>
      <dgm:spPr/>
    </dgm:pt>
    <dgm:pt modelId="{C8682055-CE23-4C0D-A3EA-E8B0EB71AC55}" type="pres">
      <dgm:prSet presAssocID="{E3C730CD-DD68-4177-9741-4B70015A399F}" presName="rootComposite" presStyleCnt="0"/>
      <dgm:spPr/>
    </dgm:pt>
    <dgm:pt modelId="{0FB2A49F-9173-49BA-9487-1EF81597C0A0}" type="pres">
      <dgm:prSet presAssocID="{E3C730CD-DD68-4177-9741-4B70015A399F}" presName="rootText" presStyleLbl="node2" presStyleIdx="0" presStyleCnt="1">
        <dgm:presLayoutVars>
          <dgm:chPref val="3"/>
        </dgm:presLayoutVars>
      </dgm:prSet>
      <dgm:spPr/>
    </dgm:pt>
    <dgm:pt modelId="{EEC6B1D8-5EFE-483E-9955-4F153C41E6A4}" type="pres">
      <dgm:prSet presAssocID="{E3C730CD-DD68-4177-9741-4B70015A399F}" presName="rootConnector" presStyleLbl="node2" presStyleIdx="0" presStyleCnt="1"/>
      <dgm:spPr/>
    </dgm:pt>
    <dgm:pt modelId="{DDD261B3-3E20-4C0A-9404-1A7E9A2246E1}" type="pres">
      <dgm:prSet presAssocID="{E3C730CD-DD68-4177-9741-4B70015A399F}" presName="hierChild4" presStyleCnt="0"/>
      <dgm:spPr/>
    </dgm:pt>
    <dgm:pt modelId="{BC96CEFB-C229-4F78-BC00-EAA6AFBF4731}" type="pres">
      <dgm:prSet presAssocID="{2EEECB36-CC43-4E5D-B255-5386EDA73949}" presName="Name37" presStyleLbl="parChTrans1D3" presStyleIdx="0" presStyleCnt="2"/>
      <dgm:spPr/>
    </dgm:pt>
    <dgm:pt modelId="{DA8F50C3-0759-4896-B2EA-B4359DB29F5F}" type="pres">
      <dgm:prSet presAssocID="{C6DA486E-DB25-4AEC-8CF3-31CA9A69C0E7}" presName="hierRoot2" presStyleCnt="0">
        <dgm:presLayoutVars>
          <dgm:hierBranch val="init"/>
        </dgm:presLayoutVars>
      </dgm:prSet>
      <dgm:spPr/>
    </dgm:pt>
    <dgm:pt modelId="{83941399-3721-4539-B295-2484CFD9F744}" type="pres">
      <dgm:prSet presAssocID="{C6DA486E-DB25-4AEC-8CF3-31CA9A69C0E7}" presName="rootComposite" presStyleCnt="0"/>
      <dgm:spPr/>
    </dgm:pt>
    <dgm:pt modelId="{292451F3-92EF-41AE-9ED0-ABCF2FF0FCDF}" type="pres">
      <dgm:prSet presAssocID="{C6DA486E-DB25-4AEC-8CF3-31CA9A69C0E7}" presName="rootText" presStyleLbl="node3" presStyleIdx="0" presStyleCnt="2">
        <dgm:presLayoutVars>
          <dgm:chPref val="3"/>
        </dgm:presLayoutVars>
      </dgm:prSet>
      <dgm:spPr/>
    </dgm:pt>
    <dgm:pt modelId="{92EF7390-E0C1-4B75-A052-F9D605910A61}" type="pres">
      <dgm:prSet presAssocID="{C6DA486E-DB25-4AEC-8CF3-31CA9A69C0E7}" presName="rootConnector" presStyleLbl="node3" presStyleIdx="0" presStyleCnt="2"/>
      <dgm:spPr/>
    </dgm:pt>
    <dgm:pt modelId="{04EBA42F-4B04-4276-89BC-6F2382A6E54A}" type="pres">
      <dgm:prSet presAssocID="{C6DA486E-DB25-4AEC-8CF3-31CA9A69C0E7}" presName="hierChild4" presStyleCnt="0"/>
      <dgm:spPr/>
    </dgm:pt>
    <dgm:pt modelId="{77741D92-AF0B-402B-9E99-EB2FF1A82B6D}" type="pres">
      <dgm:prSet presAssocID="{DD4D447A-30ED-4AD7-A6EF-B927355529F5}" presName="Name37" presStyleLbl="parChTrans1D4" presStyleIdx="0" presStyleCnt="3"/>
      <dgm:spPr/>
    </dgm:pt>
    <dgm:pt modelId="{25BEE559-161F-448D-BE04-856C6B31ACD0}" type="pres">
      <dgm:prSet presAssocID="{A9B43B1C-61FD-4780-A2D2-AA12EC895B59}" presName="hierRoot2" presStyleCnt="0">
        <dgm:presLayoutVars>
          <dgm:hierBranch val="init"/>
        </dgm:presLayoutVars>
      </dgm:prSet>
      <dgm:spPr/>
    </dgm:pt>
    <dgm:pt modelId="{F592C572-6373-43F7-AE2F-ABB8F68EB9B9}" type="pres">
      <dgm:prSet presAssocID="{A9B43B1C-61FD-4780-A2D2-AA12EC895B59}" presName="rootComposite" presStyleCnt="0"/>
      <dgm:spPr/>
    </dgm:pt>
    <dgm:pt modelId="{416CEAE6-9E9F-4361-B3F8-82F3C5EAEDB8}" type="pres">
      <dgm:prSet presAssocID="{A9B43B1C-61FD-4780-A2D2-AA12EC895B59}" presName="rootText" presStyleLbl="node4" presStyleIdx="0" presStyleCnt="3">
        <dgm:presLayoutVars>
          <dgm:chPref val="3"/>
        </dgm:presLayoutVars>
      </dgm:prSet>
      <dgm:spPr/>
    </dgm:pt>
    <dgm:pt modelId="{D052C08E-6C20-4791-9015-0C254DEDD774}" type="pres">
      <dgm:prSet presAssocID="{A9B43B1C-61FD-4780-A2D2-AA12EC895B59}" presName="rootConnector" presStyleLbl="node4" presStyleIdx="0" presStyleCnt="3"/>
      <dgm:spPr/>
    </dgm:pt>
    <dgm:pt modelId="{219981ED-484E-4622-B35D-FB84ED96890A}" type="pres">
      <dgm:prSet presAssocID="{A9B43B1C-61FD-4780-A2D2-AA12EC895B59}" presName="hierChild4" presStyleCnt="0"/>
      <dgm:spPr/>
    </dgm:pt>
    <dgm:pt modelId="{FEA68478-4B39-4AB6-9D4B-9D6C6F32A00A}" type="pres">
      <dgm:prSet presAssocID="{62BA34CD-C6F1-4CF3-BAD1-91BB3250D82F}" presName="Name37" presStyleLbl="parChTrans1D4" presStyleIdx="1" presStyleCnt="3"/>
      <dgm:spPr/>
    </dgm:pt>
    <dgm:pt modelId="{8AB4F4C5-4B20-44D2-908D-4C15992900AD}" type="pres">
      <dgm:prSet presAssocID="{ADB13F67-856A-40F6-8748-120494E02AD2}" presName="hierRoot2" presStyleCnt="0">
        <dgm:presLayoutVars>
          <dgm:hierBranch val="init"/>
        </dgm:presLayoutVars>
      </dgm:prSet>
      <dgm:spPr/>
    </dgm:pt>
    <dgm:pt modelId="{7A97F2F1-0899-4CE7-9108-0999A79B6FDE}" type="pres">
      <dgm:prSet presAssocID="{ADB13F67-856A-40F6-8748-120494E02AD2}" presName="rootComposite" presStyleCnt="0"/>
      <dgm:spPr/>
    </dgm:pt>
    <dgm:pt modelId="{CE109EC3-1184-4F36-8D8F-559D51498F87}" type="pres">
      <dgm:prSet presAssocID="{ADB13F67-856A-40F6-8748-120494E02AD2}" presName="rootText" presStyleLbl="node4" presStyleIdx="1" presStyleCnt="3" custLinFactNeighborX="-2356" custLinFactNeighborY="279">
        <dgm:presLayoutVars>
          <dgm:chPref val="3"/>
        </dgm:presLayoutVars>
      </dgm:prSet>
      <dgm:spPr/>
    </dgm:pt>
    <dgm:pt modelId="{52680C26-48B9-4140-9A4B-FF8D083F0466}" type="pres">
      <dgm:prSet presAssocID="{ADB13F67-856A-40F6-8748-120494E02AD2}" presName="rootConnector" presStyleLbl="node4" presStyleIdx="1" presStyleCnt="3"/>
      <dgm:spPr/>
    </dgm:pt>
    <dgm:pt modelId="{D7DFE28C-079D-474D-901F-DE43605DCDE4}" type="pres">
      <dgm:prSet presAssocID="{ADB13F67-856A-40F6-8748-120494E02AD2}" presName="hierChild4" presStyleCnt="0"/>
      <dgm:spPr/>
    </dgm:pt>
    <dgm:pt modelId="{AF81FC37-7ADB-4DF9-80AE-5CE7D8DD4511}" type="pres">
      <dgm:prSet presAssocID="{ADB13F67-856A-40F6-8748-120494E02AD2}" presName="hierChild5" presStyleCnt="0"/>
      <dgm:spPr/>
    </dgm:pt>
    <dgm:pt modelId="{4397B6B2-7504-4911-9C43-AF64ADB66560}" type="pres">
      <dgm:prSet presAssocID="{5997D072-CBDA-4726-A679-B809AFBE0525}" presName="Name37" presStyleLbl="parChTrans1D4" presStyleIdx="2" presStyleCnt="3"/>
      <dgm:spPr/>
    </dgm:pt>
    <dgm:pt modelId="{B405F1CE-EFFB-40F4-821B-D12361EC8692}" type="pres">
      <dgm:prSet presAssocID="{0E4492DA-535E-43BA-ADFF-EE5C7C340B00}" presName="hierRoot2" presStyleCnt="0">
        <dgm:presLayoutVars>
          <dgm:hierBranch val="init"/>
        </dgm:presLayoutVars>
      </dgm:prSet>
      <dgm:spPr/>
    </dgm:pt>
    <dgm:pt modelId="{32608C86-F734-4345-8387-82D17E6CFE88}" type="pres">
      <dgm:prSet presAssocID="{0E4492DA-535E-43BA-ADFF-EE5C7C340B00}" presName="rootComposite" presStyleCnt="0"/>
      <dgm:spPr/>
    </dgm:pt>
    <dgm:pt modelId="{DF0F27B7-1DA4-4427-8F72-4EF91B1E1C49}" type="pres">
      <dgm:prSet presAssocID="{0E4492DA-535E-43BA-ADFF-EE5C7C340B00}" presName="rootText" presStyleLbl="node4" presStyleIdx="2" presStyleCnt="3" custLinFactX="-30790" custLinFactY="-41721" custLinFactNeighborX="-100000" custLinFactNeighborY="-100000">
        <dgm:presLayoutVars>
          <dgm:chPref val="3"/>
        </dgm:presLayoutVars>
      </dgm:prSet>
      <dgm:spPr/>
    </dgm:pt>
    <dgm:pt modelId="{79ED671A-42CF-4255-8167-6683E2A441A3}" type="pres">
      <dgm:prSet presAssocID="{0E4492DA-535E-43BA-ADFF-EE5C7C340B00}" presName="rootConnector" presStyleLbl="node4" presStyleIdx="2" presStyleCnt="3"/>
      <dgm:spPr/>
    </dgm:pt>
    <dgm:pt modelId="{43D52CD5-E9ED-49D1-83A2-8FFD8170EC31}" type="pres">
      <dgm:prSet presAssocID="{0E4492DA-535E-43BA-ADFF-EE5C7C340B00}" presName="hierChild4" presStyleCnt="0"/>
      <dgm:spPr/>
    </dgm:pt>
    <dgm:pt modelId="{D249E0C8-7283-435B-9A45-AEEBE762CCC8}" type="pres">
      <dgm:prSet presAssocID="{0E4492DA-535E-43BA-ADFF-EE5C7C340B00}" presName="hierChild5" presStyleCnt="0"/>
      <dgm:spPr/>
    </dgm:pt>
    <dgm:pt modelId="{BBE7CD8F-D0BE-4E6C-868E-B2EA103DFBA0}" type="pres">
      <dgm:prSet presAssocID="{A9B43B1C-61FD-4780-A2D2-AA12EC895B59}" presName="hierChild5" presStyleCnt="0"/>
      <dgm:spPr/>
    </dgm:pt>
    <dgm:pt modelId="{C9CF9604-0B78-468E-A734-62720FA030FC}" type="pres">
      <dgm:prSet presAssocID="{C6DA486E-DB25-4AEC-8CF3-31CA9A69C0E7}" presName="hierChild5" presStyleCnt="0"/>
      <dgm:spPr/>
    </dgm:pt>
    <dgm:pt modelId="{D8B1D03E-8BCD-46D5-A9BE-FD497FEE3D93}" type="pres">
      <dgm:prSet presAssocID="{AD0A4CC6-ACF1-4E9C-AAAC-2C38B55EF52F}" presName="Name37" presStyleLbl="parChTrans1D3" presStyleIdx="1" presStyleCnt="2"/>
      <dgm:spPr/>
    </dgm:pt>
    <dgm:pt modelId="{80D8D6D1-89A8-4755-98F8-E457DF5E138F}" type="pres">
      <dgm:prSet presAssocID="{F9B02724-7ED7-47FB-A68F-EDEC53999F61}" presName="hierRoot2" presStyleCnt="0">
        <dgm:presLayoutVars>
          <dgm:hierBranch val="init"/>
        </dgm:presLayoutVars>
      </dgm:prSet>
      <dgm:spPr/>
    </dgm:pt>
    <dgm:pt modelId="{9309BF92-ACD3-4EAC-9734-16D33CAC94CB}" type="pres">
      <dgm:prSet presAssocID="{F9B02724-7ED7-47FB-A68F-EDEC53999F61}" presName="rootComposite" presStyleCnt="0"/>
      <dgm:spPr/>
    </dgm:pt>
    <dgm:pt modelId="{B913A569-50CC-49F4-BC0A-9A716716F86E}" type="pres">
      <dgm:prSet presAssocID="{F9B02724-7ED7-47FB-A68F-EDEC53999F61}" presName="rootText" presStyleLbl="node3" presStyleIdx="1" presStyleCnt="2">
        <dgm:presLayoutVars>
          <dgm:chPref val="3"/>
        </dgm:presLayoutVars>
      </dgm:prSet>
      <dgm:spPr/>
    </dgm:pt>
    <dgm:pt modelId="{BEEDBF41-552F-4DA5-A3A0-7A41FECE72B2}" type="pres">
      <dgm:prSet presAssocID="{F9B02724-7ED7-47FB-A68F-EDEC53999F61}" presName="rootConnector" presStyleLbl="node3" presStyleIdx="1" presStyleCnt="2"/>
      <dgm:spPr/>
    </dgm:pt>
    <dgm:pt modelId="{FDAB2766-3567-424D-8C5B-275F970413EF}" type="pres">
      <dgm:prSet presAssocID="{F9B02724-7ED7-47FB-A68F-EDEC53999F61}" presName="hierChild4" presStyleCnt="0"/>
      <dgm:spPr/>
    </dgm:pt>
    <dgm:pt modelId="{92C0938D-F00C-40E3-96CE-5D9663597762}" type="pres">
      <dgm:prSet presAssocID="{F9B02724-7ED7-47FB-A68F-EDEC53999F61}" presName="hierChild5" presStyleCnt="0"/>
      <dgm:spPr/>
    </dgm:pt>
    <dgm:pt modelId="{95F232FF-D488-4E6D-89AB-3C483BA8A16F}" type="pres">
      <dgm:prSet presAssocID="{E3C730CD-DD68-4177-9741-4B70015A399F}" presName="hierChild5" presStyleCnt="0"/>
      <dgm:spPr/>
    </dgm:pt>
    <dgm:pt modelId="{5B8C278B-2A21-4F02-9D52-780F712C51CE}" type="pres">
      <dgm:prSet presAssocID="{3D4A39B7-4710-4A2D-A674-EFCDC9CF220C}" presName="hierChild3" presStyleCnt="0"/>
      <dgm:spPr/>
    </dgm:pt>
  </dgm:ptLst>
  <dgm:cxnLst>
    <dgm:cxn modelId="{D4AD360B-8285-4AB9-A61D-F06E04D8AB1C}" type="presOf" srcId="{E3C730CD-DD68-4177-9741-4B70015A399F}" destId="{0FB2A49F-9173-49BA-9487-1EF81597C0A0}" srcOrd="0" destOrd="0" presId="urn:microsoft.com/office/officeart/2005/8/layout/orgChart1"/>
    <dgm:cxn modelId="{D5187E0D-8306-45C2-A049-8A2CBEFCBACC}" srcId="{E3C730CD-DD68-4177-9741-4B70015A399F}" destId="{F9B02724-7ED7-47FB-A68F-EDEC53999F61}" srcOrd="1" destOrd="0" parTransId="{AD0A4CC6-ACF1-4E9C-AAAC-2C38B55EF52F}" sibTransId="{5766A86D-C0F8-4D09-AAEA-BC1FC81A5DCD}"/>
    <dgm:cxn modelId="{5412A916-0039-4144-AF59-708DFA1432D9}" type="presOf" srcId="{AD0A4CC6-ACF1-4E9C-AAAC-2C38B55EF52F}" destId="{D8B1D03E-8BCD-46D5-A9BE-FD497FEE3D93}" srcOrd="0" destOrd="0" presId="urn:microsoft.com/office/officeart/2005/8/layout/orgChart1"/>
    <dgm:cxn modelId="{D6DF6D1B-95E6-44C1-9C9D-422EB3EE84A6}" type="presOf" srcId="{0E4492DA-535E-43BA-ADFF-EE5C7C340B00}" destId="{79ED671A-42CF-4255-8167-6683E2A441A3}" srcOrd="1" destOrd="0" presId="urn:microsoft.com/office/officeart/2005/8/layout/orgChart1"/>
    <dgm:cxn modelId="{7656F63D-C6F7-4AD5-B4A3-229F306C9FF7}" type="presOf" srcId="{C6DA486E-DB25-4AEC-8CF3-31CA9A69C0E7}" destId="{292451F3-92EF-41AE-9ED0-ABCF2FF0FCDF}" srcOrd="0" destOrd="0" presId="urn:microsoft.com/office/officeart/2005/8/layout/orgChart1"/>
    <dgm:cxn modelId="{F4283560-270D-43CB-9590-0B51A3B8FC10}" type="presOf" srcId="{ADB13F67-856A-40F6-8748-120494E02AD2}" destId="{52680C26-48B9-4140-9A4B-FF8D083F0466}" srcOrd="1" destOrd="0" presId="urn:microsoft.com/office/officeart/2005/8/layout/orgChart1"/>
    <dgm:cxn modelId="{62947561-2E6B-47B2-9930-16D4591A90F9}" type="presOf" srcId="{ADB13F67-856A-40F6-8748-120494E02AD2}" destId="{CE109EC3-1184-4F36-8D8F-559D51498F87}" srcOrd="0" destOrd="0" presId="urn:microsoft.com/office/officeart/2005/8/layout/orgChart1"/>
    <dgm:cxn modelId="{BE9E8D63-2A33-4D6D-B1AD-ECFFD4941C6A}" type="presOf" srcId="{3D4A39B7-4710-4A2D-A674-EFCDC9CF220C}" destId="{8ECACBA5-7A62-44F2-8B5A-6FAAB52B3951}" srcOrd="0" destOrd="0" presId="urn:microsoft.com/office/officeart/2005/8/layout/orgChart1"/>
    <dgm:cxn modelId="{65F98B6E-0DD2-4E38-8A29-023A8270DC48}" type="presOf" srcId="{F9B02724-7ED7-47FB-A68F-EDEC53999F61}" destId="{B913A569-50CC-49F4-BC0A-9A716716F86E}" srcOrd="0" destOrd="0" presId="urn:microsoft.com/office/officeart/2005/8/layout/orgChart1"/>
    <dgm:cxn modelId="{FBA25459-B3A2-4F4C-B8B6-9692A128A81E}" type="presOf" srcId="{8F1ED1AF-8CE3-4DD4-9922-187B8A18C8E1}" destId="{877D1A30-E87F-4735-A65A-C0F023CF1782}" srcOrd="0" destOrd="0" presId="urn:microsoft.com/office/officeart/2005/8/layout/orgChart1"/>
    <dgm:cxn modelId="{5634977E-5601-40AC-AF12-677D9F6A31B5}" type="presOf" srcId="{0E4492DA-535E-43BA-ADFF-EE5C7C340B00}" destId="{DF0F27B7-1DA4-4427-8F72-4EF91B1E1C49}" srcOrd="0" destOrd="0" presId="urn:microsoft.com/office/officeart/2005/8/layout/orgChart1"/>
    <dgm:cxn modelId="{FE0AFA7F-8BCC-4789-88DD-3DB4F3EF52B2}" type="presOf" srcId="{C6DA486E-DB25-4AEC-8CF3-31CA9A69C0E7}" destId="{92EF7390-E0C1-4B75-A052-F9D605910A61}" srcOrd="1" destOrd="0" presId="urn:microsoft.com/office/officeart/2005/8/layout/orgChart1"/>
    <dgm:cxn modelId="{F547B281-66E2-4D7B-91E5-5C6EAD8645EB}" type="presOf" srcId="{DD4D447A-30ED-4AD7-A6EF-B927355529F5}" destId="{77741D92-AF0B-402B-9E99-EB2FF1A82B6D}" srcOrd="0" destOrd="0" presId="urn:microsoft.com/office/officeart/2005/8/layout/orgChart1"/>
    <dgm:cxn modelId="{0C3B7E84-1B5E-4800-A513-0F8A51D25DA5}" type="presOf" srcId="{A9B43B1C-61FD-4780-A2D2-AA12EC895B59}" destId="{416CEAE6-9E9F-4361-B3F8-82F3C5EAEDB8}" srcOrd="0" destOrd="0" presId="urn:microsoft.com/office/officeart/2005/8/layout/orgChart1"/>
    <dgm:cxn modelId="{7D8E0D95-5A30-4783-8117-B3F76F563A18}" type="presOf" srcId="{9C9B2245-94B4-45F5-8BE0-AB33BA2680CC}" destId="{559B0F5B-DD10-4CC7-8C32-BD22A2959DB9}" srcOrd="0" destOrd="0" presId="urn:microsoft.com/office/officeart/2005/8/layout/orgChart1"/>
    <dgm:cxn modelId="{F264FA96-B963-4217-A888-60F0B322E5FF}" srcId="{3D4A39B7-4710-4A2D-A674-EFCDC9CF220C}" destId="{E3C730CD-DD68-4177-9741-4B70015A399F}" srcOrd="0" destOrd="0" parTransId="{9C9B2245-94B4-45F5-8BE0-AB33BA2680CC}" sibTransId="{E665A008-01DE-4F66-8302-4D9056E17B8F}"/>
    <dgm:cxn modelId="{1FBC0C9B-952C-468C-8BB1-B855F02020D2}" type="presOf" srcId="{3D4A39B7-4710-4A2D-A674-EFCDC9CF220C}" destId="{066BC65D-5BB1-440D-A17E-36D112AE5C70}" srcOrd="1" destOrd="0" presId="urn:microsoft.com/office/officeart/2005/8/layout/orgChart1"/>
    <dgm:cxn modelId="{BE65E5BF-978B-4347-8A39-678B5054169F}" srcId="{8F1ED1AF-8CE3-4DD4-9922-187B8A18C8E1}" destId="{3D4A39B7-4710-4A2D-A674-EFCDC9CF220C}" srcOrd="0" destOrd="0" parTransId="{33CA5415-4AE9-437F-8E04-F091D34342DD}" sibTransId="{FF7F6B31-679A-4487-AD19-70F4062E9829}"/>
    <dgm:cxn modelId="{150082C7-CAC2-43FB-887E-F7DEE61CF1CD}" type="presOf" srcId="{A9B43B1C-61FD-4780-A2D2-AA12EC895B59}" destId="{D052C08E-6C20-4791-9015-0C254DEDD774}" srcOrd="1" destOrd="0" presId="urn:microsoft.com/office/officeart/2005/8/layout/orgChart1"/>
    <dgm:cxn modelId="{063813C8-6211-4DC5-BC0E-B96C9E92E7BB}" srcId="{C6DA486E-DB25-4AEC-8CF3-31CA9A69C0E7}" destId="{A9B43B1C-61FD-4780-A2D2-AA12EC895B59}" srcOrd="0" destOrd="0" parTransId="{DD4D447A-30ED-4AD7-A6EF-B927355529F5}" sibTransId="{BA98B410-A5C6-4F69-832E-E64D426E8C17}"/>
    <dgm:cxn modelId="{064C2AC9-5CBC-4A27-95BC-A89407DBA2AE}" srcId="{A9B43B1C-61FD-4780-A2D2-AA12EC895B59}" destId="{0E4492DA-535E-43BA-ADFF-EE5C7C340B00}" srcOrd="1" destOrd="0" parTransId="{5997D072-CBDA-4726-A679-B809AFBE0525}" sibTransId="{F2829338-1CB3-4687-A19D-428A0DADD021}"/>
    <dgm:cxn modelId="{7625CDD0-BA1D-4778-9769-FFC56D872EF4}" type="presOf" srcId="{E3C730CD-DD68-4177-9741-4B70015A399F}" destId="{EEC6B1D8-5EFE-483E-9955-4F153C41E6A4}" srcOrd="1" destOrd="0" presId="urn:microsoft.com/office/officeart/2005/8/layout/orgChart1"/>
    <dgm:cxn modelId="{32AC93DE-1B10-47CC-A4D9-64375B08D94C}" srcId="{E3C730CD-DD68-4177-9741-4B70015A399F}" destId="{C6DA486E-DB25-4AEC-8CF3-31CA9A69C0E7}" srcOrd="0" destOrd="0" parTransId="{2EEECB36-CC43-4E5D-B255-5386EDA73949}" sibTransId="{6A9FE8F0-2D30-4078-8E7C-61A2A23BAC72}"/>
    <dgm:cxn modelId="{E67E02F1-DF1B-457C-9EC1-2A83D8230095}" type="presOf" srcId="{2EEECB36-CC43-4E5D-B255-5386EDA73949}" destId="{BC96CEFB-C229-4F78-BC00-EAA6AFBF4731}" srcOrd="0" destOrd="0" presId="urn:microsoft.com/office/officeart/2005/8/layout/orgChart1"/>
    <dgm:cxn modelId="{F1933EF4-B362-40C9-A65E-C71BE0001373}" type="presOf" srcId="{62BA34CD-C6F1-4CF3-BAD1-91BB3250D82F}" destId="{FEA68478-4B39-4AB6-9D4B-9D6C6F32A00A}" srcOrd="0" destOrd="0" presId="urn:microsoft.com/office/officeart/2005/8/layout/orgChart1"/>
    <dgm:cxn modelId="{9FE3C6F4-EB01-4C0B-9166-D605DAD3BDA5}" type="presOf" srcId="{F9B02724-7ED7-47FB-A68F-EDEC53999F61}" destId="{BEEDBF41-552F-4DA5-A3A0-7A41FECE72B2}" srcOrd="1" destOrd="0" presId="urn:microsoft.com/office/officeart/2005/8/layout/orgChart1"/>
    <dgm:cxn modelId="{F77316F5-C85A-4ED4-8463-F9E501944ED7}" type="presOf" srcId="{5997D072-CBDA-4726-A679-B809AFBE0525}" destId="{4397B6B2-7504-4911-9C43-AF64ADB66560}" srcOrd="0" destOrd="0" presId="urn:microsoft.com/office/officeart/2005/8/layout/orgChart1"/>
    <dgm:cxn modelId="{0D6E07F6-1B91-4BA6-8414-8A93ACEEDD20}" srcId="{A9B43B1C-61FD-4780-A2D2-AA12EC895B59}" destId="{ADB13F67-856A-40F6-8748-120494E02AD2}" srcOrd="0" destOrd="0" parTransId="{62BA34CD-C6F1-4CF3-BAD1-91BB3250D82F}" sibTransId="{9C014422-7219-4A7B-A113-FBC4B0F24545}"/>
    <dgm:cxn modelId="{E0471F1C-6A68-4D19-BD46-4EA73B1CEF13}" type="presParOf" srcId="{877D1A30-E87F-4735-A65A-C0F023CF1782}" destId="{426EA5FE-0F88-4569-BE27-40DC9CF7C4A7}" srcOrd="0" destOrd="0" presId="urn:microsoft.com/office/officeart/2005/8/layout/orgChart1"/>
    <dgm:cxn modelId="{25D7DD9D-1E70-4231-8C10-3333AFD32360}" type="presParOf" srcId="{426EA5FE-0F88-4569-BE27-40DC9CF7C4A7}" destId="{6A14C661-FC90-41E5-9D15-D9029FC74EF1}" srcOrd="0" destOrd="0" presId="urn:microsoft.com/office/officeart/2005/8/layout/orgChart1"/>
    <dgm:cxn modelId="{4067FFDB-EC72-4798-B30F-E6B5F4A570B9}" type="presParOf" srcId="{6A14C661-FC90-41E5-9D15-D9029FC74EF1}" destId="{8ECACBA5-7A62-44F2-8B5A-6FAAB52B3951}" srcOrd="0" destOrd="0" presId="urn:microsoft.com/office/officeart/2005/8/layout/orgChart1"/>
    <dgm:cxn modelId="{37A26721-59A5-44E6-B2BD-8FAD04032CB4}" type="presParOf" srcId="{6A14C661-FC90-41E5-9D15-D9029FC74EF1}" destId="{066BC65D-5BB1-440D-A17E-36D112AE5C70}" srcOrd="1" destOrd="0" presId="urn:microsoft.com/office/officeart/2005/8/layout/orgChart1"/>
    <dgm:cxn modelId="{D74DE516-60FE-4B87-905A-0CD539D0E370}" type="presParOf" srcId="{426EA5FE-0F88-4569-BE27-40DC9CF7C4A7}" destId="{3CFD016C-42E8-4856-801F-C0CFCE71EC1A}" srcOrd="1" destOrd="0" presId="urn:microsoft.com/office/officeart/2005/8/layout/orgChart1"/>
    <dgm:cxn modelId="{EE5B18FD-4A04-4A82-99B8-073C553E4F33}" type="presParOf" srcId="{3CFD016C-42E8-4856-801F-C0CFCE71EC1A}" destId="{559B0F5B-DD10-4CC7-8C32-BD22A2959DB9}" srcOrd="0" destOrd="0" presId="urn:microsoft.com/office/officeart/2005/8/layout/orgChart1"/>
    <dgm:cxn modelId="{FB0F0290-9DC2-4F37-96AE-892B658A81C6}" type="presParOf" srcId="{3CFD016C-42E8-4856-801F-C0CFCE71EC1A}" destId="{84AB02F8-75C1-437D-BBFA-DC408A123769}" srcOrd="1" destOrd="0" presId="urn:microsoft.com/office/officeart/2005/8/layout/orgChart1"/>
    <dgm:cxn modelId="{064EED89-490A-4312-984A-2F6CA7B1B448}" type="presParOf" srcId="{84AB02F8-75C1-437D-BBFA-DC408A123769}" destId="{C8682055-CE23-4C0D-A3EA-E8B0EB71AC55}" srcOrd="0" destOrd="0" presId="urn:microsoft.com/office/officeart/2005/8/layout/orgChart1"/>
    <dgm:cxn modelId="{8F7FDF48-FF66-44F7-97E2-1AE5EC5DEB84}" type="presParOf" srcId="{C8682055-CE23-4C0D-A3EA-E8B0EB71AC55}" destId="{0FB2A49F-9173-49BA-9487-1EF81597C0A0}" srcOrd="0" destOrd="0" presId="urn:microsoft.com/office/officeart/2005/8/layout/orgChart1"/>
    <dgm:cxn modelId="{626E52AC-157A-4DEB-88D8-9C210A3FBF55}" type="presParOf" srcId="{C8682055-CE23-4C0D-A3EA-E8B0EB71AC55}" destId="{EEC6B1D8-5EFE-483E-9955-4F153C41E6A4}" srcOrd="1" destOrd="0" presId="urn:microsoft.com/office/officeart/2005/8/layout/orgChart1"/>
    <dgm:cxn modelId="{B37C241A-1C1D-4591-BBDA-565AEFB38884}" type="presParOf" srcId="{84AB02F8-75C1-437D-BBFA-DC408A123769}" destId="{DDD261B3-3E20-4C0A-9404-1A7E9A2246E1}" srcOrd="1" destOrd="0" presId="urn:microsoft.com/office/officeart/2005/8/layout/orgChart1"/>
    <dgm:cxn modelId="{5A9AEAD8-02B8-4B40-BEBA-25406F6151ED}" type="presParOf" srcId="{DDD261B3-3E20-4C0A-9404-1A7E9A2246E1}" destId="{BC96CEFB-C229-4F78-BC00-EAA6AFBF4731}" srcOrd="0" destOrd="0" presId="urn:microsoft.com/office/officeart/2005/8/layout/orgChart1"/>
    <dgm:cxn modelId="{3DDFB548-17E9-44B3-A669-1CBC248F172F}" type="presParOf" srcId="{DDD261B3-3E20-4C0A-9404-1A7E9A2246E1}" destId="{DA8F50C3-0759-4896-B2EA-B4359DB29F5F}" srcOrd="1" destOrd="0" presId="urn:microsoft.com/office/officeart/2005/8/layout/orgChart1"/>
    <dgm:cxn modelId="{FD314B30-AB16-43FD-90F9-A589868126EB}" type="presParOf" srcId="{DA8F50C3-0759-4896-B2EA-B4359DB29F5F}" destId="{83941399-3721-4539-B295-2484CFD9F744}" srcOrd="0" destOrd="0" presId="urn:microsoft.com/office/officeart/2005/8/layout/orgChart1"/>
    <dgm:cxn modelId="{85170E20-3218-4D26-9C83-E4FE21A2538C}" type="presParOf" srcId="{83941399-3721-4539-B295-2484CFD9F744}" destId="{292451F3-92EF-41AE-9ED0-ABCF2FF0FCDF}" srcOrd="0" destOrd="0" presId="urn:microsoft.com/office/officeart/2005/8/layout/orgChart1"/>
    <dgm:cxn modelId="{D9034989-7EFE-4E82-9360-E0FD1430B0DD}" type="presParOf" srcId="{83941399-3721-4539-B295-2484CFD9F744}" destId="{92EF7390-E0C1-4B75-A052-F9D605910A61}" srcOrd="1" destOrd="0" presId="urn:microsoft.com/office/officeart/2005/8/layout/orgChart1"/>
    <dgm:cxn modelId="{7F243CF9-C743-4AD1-9E55-9446D41F48E4}" type="presParOf" srcId="{DA8F50C3-0759-4896-B2EA-B4359DB29F5F}" destId="{04EBA42F-4B04-4276-89BC-6F2382A6E54A}" srcOrd="1" destOrd="0" presId="urn:microsoft.com/office/officeart/2005/8/layout/orgChart1"/>
    <dgm:cxn modelId="{B2D6DC79-AE1E-4238-B8E7-339BCFA730F1}" type="presParOf" srcId="{04EBA42F-4B04-4276-89BC-6F2382A6E54A}" destId="{77741D92-AF0B-402B-9E99-EB2FF1A82B6D}" srcOrd="0" destOrd="0" presId="urn:microsoft.com/office/officeart/2005/8/layout/orgChart1"/>
    <dgm:cxn modelId="{E6988967-8356-414F-AA8F-2290CB984C67}" type="presParOf" srcId="{04EBA42F-4B04-4276-89BC-6F2382A6E54A}" destId="{25BEE559-161F-448D-BE04-856C6B31ACD0}" srcOrd="1" destOrd="0" presId="urn:microsoft.com/office/officeart/2005/8/layout/orgChart1"/>
    <dgm:cxn modelId="{3F35C28A-4050-4DC9-A46F-83DCB87B192C}" type="presParOf" srcId="{25BEE559-161F-448D-BE04-856C6B31ACD0}" destId="{F592C572-6373-43F7-AE2F-ABB8F68EB9B9}" srcOrd="0" destOrd="0" presId="urn:microsoft.com/office/officeart/2005/8/layout/orgChart1"/>
    <dgm:cxn modelId="{41597EE2-F965-4A24-9718-C412B0695C9B}" type="presParOf" srcId="{F592C572-6373-43F7-AE2F-ABB8F68EB9B9}" destId="{416CEAE6-9E9F-4361-B3F8-82F3C5EAEDB8}" srcOrd="0" destOrd="0" presId="urn:microsoft.com/office/officeart/2005/8/layout/orgChart1"/>
    <dgm:cxn modelId="{2F78588B-F541-470F-85D4-92BDA9D2B204}" type="presParOf" srcId="{F592C572-6373-43F7-AE2F-ABB8F68EB9B9}" destId="{D052C08E-6C20-4791-9015-0C254DEDD774}" srcOrd="1" destOrd="0" presId="urn:microsoft.com/office/officeart/2005/8/layout/orgChart1"/>
    <dgm:cxn modelId="{3F4148F8-DA77-4040-852A-1D223C0F5B4E}" type="presParOf" srcId="{25BEE559-161F-448D-BE04-856C6B31ACD0}" destId="{219981ED-484E-4622-B35D-FB84ED96890A}" srcOrd="1" destOrd="0" presId="urn:microsoft.com/office/officeart/2005/8/layout/orgChart1"/>
    <dgm:cxn modelId="{06E599F2-5200-4A75-9485-48A520A65430}" type="presParOf" srcId="{219981ED-484E-4622-B35D-FB84ED96890A}" destId="{FEA68478-4B39-4AB6-9D4B-9D6C6F32A00A}" srcOrd="0" destOrd="0" presId="urn:microsoft.com/office/officeart/2005/8/layout/orgChart1"/>
    <dgm:cxn modelId="{4A7D1220-8ACE-41B8-A976-4292E64C8B02}" type="presParOf" srcId="{219981ED-484E-4622-B35D-FB84ED96890A}" destId="{8AB4F4C5-4B20-44D2-908D-4C15992900AD}" srcOrd="1" destOrd="0" presId="urn:microsoft.com/office/officeart/2005/8/layout/orgChart1"/>
    <dgm:cxn modelId="{7B80A65E-0251-4D2A-9F07-59ACE4F93848}" type="presParOf" srcId="{8AB4F4C5-4B20-44D2-908D-4C15992900AD}" destId="{7A97F2F1-0899-4CE7-9108-0999A79B6FDE}" srcOrd="0" destOrd="0" presId="urn:microsoft.com/office/officeart/2005/8/layout/orgChart1"/>
    <dgm:cxn modelId="{66439374-B069-4F8F-839E-42A025FDEB43}" type="presParOf" srcId="{7A97F2F1-0899-4CE7-9108-0999A79B6FDE}" destId="{CE109EC3-1184-4F36-8D8F-559D51498F87}" srcOrd="0" destOrd="0" presId="urn:microsoft.com/office/officeart/2005/8/layout/orgChart1"/>
    <dgm:cxn modelId="{B1BEC3FE-F978-4095-A63E-4F50F37668C0}" type="presParOf" srcId="{7A97F2F1-0899-4CE7-9108-0999A79B6FDE}" destId="{52680C26-48B9-4140-9A4B-FF8D083F0466}" srcOrd="1" destOrd="0" presId="urn:microsoft.com/office/officeart/2005/8/layout/orgChart1"/>
    <dgm:cxn modelId="{1EEC9F66-453E-4E60-B5A2-90D7D9F598B6}" type="presParOf" srcId="{8AB4F4C5-4B20-44D2-908D-4C15992900AD}" destId="{D7DFE28C-079D-474D-901F-DE43605DCDE4}" srcOrd="1" destOrd="0" presId="urn:microsoft.com/office/officeart/2005/8/layout/orgChart1"/>
    <dgm:cxn modelId="{F32421A5-11DB-4AC3-A646-98DD3F711350}" type="presParOf" srcId="{8AB4F4C5-4B20-44D2-908D-4C15992900AD}" destId="{AF81FC37-7ADB-4DF9-80AE-5CE7D8DD4511}" srcOrd="2" destOrd="0" presId="urn:microsoft.com/office/officeart/2005/8/layout/orgChart1"/>
    <dgm:cxn modelId="{267B661C-20FA-43E3-B3E6-EE8CBE152C96}" type="presParOf" srcId="{219981ED-484E-4622-B35D-FB84ED96890A}" destId="{4397B6B2-7504-4911-9C43-AF64ADB66560}" srcOrd="2" destOrd="0" presId="urn:microsoft.com/office/officeart/2005/8/layout/orgChart1"/>
    <dgm:cxn modelId="{284FD8AC-1C07-447F-B76C-E1303EE7F3BF}" type="presParOf" srcId="{219981ED-484E-4622-B35D-FB84ED96890A}" destId="{B405F1CE-EFFB-40F4-821B-D12361EC8692}" srcOrd="3" destOrd="0" presId="urn:microsoft.com/office/officeart/2005/8/layout/orgChart1"/>
    <dgm:cxn modelId="{23B3583B-CAAD-470E-8CF1-69CB07D69364}" type="presParOf" srcId="{B405F1CE-EFFB-40F4-821B-D12361EC8692}" destId="{32608C86-F734-4345-8387-82D17E6CFE88}" srcOrd="0" destOrd="0" presId="urn:microsoft.com/office/officeart/2005/8/layout/orgChart1"/>
    <dgm:cxn modelId="{234CE3D5-8274-42C6-9A76-DB235065428B}" type="presParOf" srcId="{32608C86-F734-4345-8387-82D17E6CFE88}" destId="{DF0F27B7-1DA4-4427-8F72-4EF91B1E1C49}" srcOrd="0" destOrd="0" presId="urn:microsoft.com/office/officeart/2005/8/layout/orgChart1"/>
    <dgm:cxn modelId="{67877371-3D40-480A-88C6-CED03BE6152A}" type="presParOf" srcId="{32608C86-F734-4345-8387-82D17E6CFE88}" destId="{79ED671A-42CF-4255-8167-6683E2A441A3}" srcOrd="1" destOrd="0" presId="urn:microsoft.com/office/officeart/2005/8/layout/orgChart1"/>
    <dgm:cxn modelId="{840701E9-C16F-4080-A720-98E0E831913D}" type="presParOf" srcId="{B405F1CE-EFFB-40F4-821B-D12361EC8692}" destId="{43D52CD5-E9ED-49D1-83A2-8FFD8170EC31}" srcOrd="1" destOrd="0" presId="urn:microsoft.com/office/officeart/2005/8/layout/orgChart1"/>
    <dgm:cxn modelId="{D45BF2CD-27FC-450D-B8E8-4FEA9DA05377}" type="presParOf" srcId="{B405F1CE-EFFB-40F4-821B-D12361EC8692}" destId="{D249E0C8-7283-435B-9A45-AEEBE762CCC8}" srcOrd="2" destOrd="0" presId="urn:microsoft.com/office/officeart/2005/8/layout/orgChart1"/>
    <dgm:cxn modelId="{7C8E7CC2-256A-4892-82D3-C8A476A85A99}" type="presParOf" srcId="{25BEE559-161F-448D-BE04-856C6B31ACD0}" destId="{BBE7CD8F-D0BE-4E6C-868E-B2EA103DFBA0}" srcOrd="2" destOrd="0" presId="urn:microsoft.com/office/officeart/2005/8/layout/orgChart1"/>
    <dgm:cxn modelId="{B4417BEB-7119-4485-94A9-F79D7CF66A03}" type="presParOf" srcId="{DA8F50C3-0759-4896-B2EA-B4359DB29F5F}" destId="{C9CF9604-0B78-468E-A734-62720FA030FC}" srcOrd="2" destOrd="0" presId="urn:microsoft.com/office/officeart/2005/8/layout/orgChart1"/>
    <dgm:cxn modelId="{0DEC2D0B-A14F-49BA-AF52-9111618BD023}" type="presParOf" srcId="{DDD261B3-3E20-4C0A-9404-1A7E9A2246E1}" destId="{D8B1D03E-8BCD-46D5-A9BE-FD497FEE3D93}" srcOrd="2" destOrd="0" presId="urn:microsoft.com/office/officeart/2005/8/layout/orgChart1"/>
    <dgm:cxn modelId="{8764F386-5AA6-4BA8-91CE-6040F23E44D1}" type="presParOf" srcId="{DDD261B3-3E20-4C0A-9404-1A7E9A2246E1}" destId="{80D8D6D1-89A8-4755-98F8-E457DF5E138F}" srcOrd="3" destOrd="0" presId="urn:microsoft.com/office/officeart/2005/8/layout/orgChart1"/>
    <dgm:cxn modelId="{D7130167-F207-4E02-AB57-5FBF77C79226}" type="presParOf" srcId="{80D8D6D1-89A8-4755-98F8-E457DF5E138F}" destId="{9309BF92-ACD3-4EAC-9734-16D33CAC94CB}" srcOrd="0" destOrd="0" presId="urn:microsoft.com/office/officeart/2005/8/layout/orgChart1"/>
    <dgm:cxn modelId="{BE11300C-463C-420E-A61B-0778DE4B6C58}" type="presParOf" srcId="{9309BF92-ACD3-4EAC-9734-16D33CAC94CB}" destId="{B913A569-50CC-49F4-BC0A-9A716716F86E}" srcOrd="0" destOrd="0" presId="urn:microsoft.com/office/officeart/2005/8/layout/orgChart1"/>
    <dgm:cxn modelId="{FD9FBCC5-5DD1-4F83-A1DF-399365093403}" type="presParOf" srcId="{9309BF92-ACD3-4EAC-9734-16D33CAC94CB}" destId="{BEEDBF41-552F-4DA5-A3A0-7A41FECE72B2}" srcOrd="1" destOrd="0" presId="urn:microsoft.com/office/officeart/2005/8/layout/orgChart1"/>
    <dgm:cxn modelId="{B80CB6F4-7055-4254-AEAC-CF2281109B5F}" type="presParOf" srcId="{80D8D6D1-89A8-4755-98F8-E457DF5E138F}" destId="{FDAB2766-3567-424D-8C5B-275F970413EF}" srcOrd="1" destOrd="0" presId="urn:microsoft.com/office/officeart/2005/8/layout/orgChart1"/>
    <dgm:cxn modelId="{AFBFD78F-0028-4449-9A98-42FF5C87EA93}" type="presParOf" srcId="{80D8D6D1-89A8-4755-98F8-E457DF5E138F}" destId="{92C0938D-F00C-40E3-96CE-5D9663597762}" srcOrd="2" destOrd="0" presId="urn:microsoft.com/office/officeart/2005/8/layout/orgChart1"/>
    <dgm:cxn modelId="{5F571BBE-41F5-44BC-A467-D30ADFC55213}" type="presParOf" srcId="{84AB02F8-75C1-437D-BBFA-DC408A123769}" destId="{95F232FF-D488-4E6D-89AB-3C483BA8A16F}" srcOrd="2" destOrd="0" presId="urn:microsoft.com/office/officeart/2005/8/layout/orgChart1"/>
    <dgm:cxn modelId="{502A5EAE-3D21-4E47-87E9-82075B847F3F}" type="presParOf" srcId="{426EA5FE-0F88-4569-BE27-40DC9CF7C4A7}" destId="{5B8C278B-2A21-4F02-9D52-780F712C51C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1D03E-8BCD-46D5-A9BE-FD497FEE3D93}">
      <dsp:nvSpPr>
        <dsp:cNvPr id="0" name=""/>
        <dsp:cNvSpPr/>
      </dsp:nvSpPr>
      <dsp:spPr>
        <a:xfrm>
          <a:off x="7162800" y="2803854"/>
          <a:ext cx="1401826" cy="48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92"/>
              </a:lnTo>
              <a:lnTo>
                <a:pt x="1401826" y="243292"/>
              </a:lnTo>
              <a:lnTo>
                <a:pt x="1401826" y="486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7B6B2-7504-4911-9C43-AF64ADB66560}">
      <dsp:nvSpPr>
        <dsp:cNvPr id="0" name=""/>
        <dsp:cNvSpPr/>
      </dsp:nvSpPr>
      <dsp:spPr>
        <a:xfrm>
          <a:off x="4468281" y="6094091"/>
          <a:ext cx="365865" cy="1069083"/>
        </a:xfrm>
        <a:custGeom>
          <a:avLst/>
          <a:gdLst/>
          <a:ahLst/>
          <a:cxnLst/>
          <a:rect l="0" t="0" r="0" b="0"/>
          <a:pathLst>
            <a:path>
              <a:moveTo>
                <a:pt x="365865" y="0"/>
              </a:moveTo>
              <a:lnTo>
                <a:pt x="365865" y="1069083"/>
              </a:lnTo>
              <a:lnTo>
                <a:pt x="0" y="10690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68478-4B39-4AB6-9D4B-9D6C6F32A00A}">
      <dsp:nvSpPr>
        <dsp:cNvPr id="0" name=""/>
        <dsp:cNvSpPr/>
      </dsp:nvSpPr>
      <dsp:spPr>
        <a:xfrm>
          <a:off x="4834146" y="6094091"/>
          <a:ext cx="292970" cy="1069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083"/>
              </a:lnTo>
              <a:lnTo>
                <a:pt x="292970" y="10690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41D92-AF0B-402B-9E99-EB2FF1A82B6D}">
      <dsp:nvSpPr>
        <dsp:cNvPr id="0" name=""/>
        <dsp:cNvSpPr/>
      </dsp:nvSpPr>
      <dsp:spPr>
        <a:xfrm>
          <a:off x="5715253" y="4448972"/>
          <a:ext cx="91440" cy="486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6CEFB-C229-4F78-BC00-EAA6AFBF4731}">
      <dsp:nvSpPr>
        <dsp:cNvPr id="0" name=""/>
        <dsp:cNvSpPr/>
      </dsp:nvSpPr>
      <dsp:spPr>
        <a:xfrm>
          <a:off x="5760973" y="2803854"/>
          <a:ext cx="1401826" cy="486584"/>
        </a:xfrm>
        <a:custGeom>
          <a:avLst/>
          <a:gdLst/>
          <a:ahLst/>
          <a:cxnLst/>
          <a:rect l="0" t="0" r="0" b="0"/>
          <a:pathLst>
            <a:path>
              <a:moveTo>
                <a:pt x="1401826" y="0"/>
              </a:moveTo>
              <a:lnTo>
                <a:pt x="1401826" y="243292"/>
              </a:lnTo>
              <a:lnTo>
                <a:pt x="0" y="243292"/>
              </a:lnTo>
              <a:lnTo>
                <a:pt x="0" y="486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B0F5B-DD10-4CC7-8C32-BD22A2959DB9}">
      <dsp:nvSpPr>
        <dsp:cNvPr id="0" name=""/>
        <dsp:cNvSpPr/>
      </dsp:nvSpPr>
      <dsp:spPr>
        <a:xfrm>
          <a:off x="7117080" y="1158736"/>
          <a:ext cx="91440" cy="486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ACBA5-7A62-44F2-8B5A-6FAAB52B3951}">
      <dsp:nvSpPr>
        <dsp:cNvPr id="0" name=""/>
        <dsp:cNvSpPr/>
      </dsp:nvSpPr>
      <dsp:spPr>
        <a:xfrm>
          <a:off x="6004266" y="202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Alegreya Medium" panose="00000600000000000000" pitchFamily="2" charset="0"/>
            </a:rPr>
            <a:t>Предоставление документов в НО</a:t>
          </a:r>
        </a:p>
      </dsp:txBody>
      <dsp:txXfrm>
        <a:off x="6004266" y="202"/>
        <a:ext cx="2317067" cy="1158533"/>
      </dsp:txXfrm>
    </dsp:sp>
    <dsp:sp modelId="{0FB2A49F-9173-49BA-9487-1EF81597C0A0}">
      <dsp:nvSpPr>
        <dsp:cNvPr id="0" name=""/>
        <dsp:cNvSpPr/>
      </dsp:nvSpPr>
      <dsp:spPr>
        <a:xfrm>
          <a:off x="6004266" y="1645320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Alegreya Medium" panose="00000600000000000000" pitchFamily="2" charset="0"/>
            </a:rPr>
            <a:t>Автоматизированная проверка </a:t>
          </a:r>
        </a:p>
      </dsp:txBody>
      <dsp:txXfrm>
        <a:off x="6004266" y="1645320"/>
        <a:ext cx="2317067" cy="1158533"/>
      </dsp:txXfrm>
    </dsp:sp>
    <dsp:sp modelId="{292451F3-92EF-41AE-9ED0-ABCF2FF0FCDF}">
      <dsp:nvSpPr>
        <dsp:cNvPr id="0" name=""/>
        <dsp:cNvSpPr/>
      </dsp:nvSpPr>
      <dsp:spPr>
        <a:xfrm>
          <a:off x="4602440" y="3290438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Alegreya Medium" panose="00000600000000000000" pitchFamily="2" charset="0"/>
            </a:rPr>
            <a:t>Выявление нарушений, наличие налоговых льгот, вычеты по НДС </a:t>
          </a:r>
        </a:p>
      </dsp:txBody>
      <dsp:txXfrm>
        <a:off x="4602440" y="3290438"/>
        <a:ext cx="2317067" cy="1158533"/>
      </dsp:txXfrm>
    </dsp:sp>
    <dsp:sp modelId="{416CEAE6-9E9F-4361-B3F8-82F3C5EAEDB8}">
      <dsp:nvSpPr>
        <dsp:cNvPr id="0" name=""/>
        <dsp:cNvSpPr/>
      </dsp:nvSpPr>
      <dsp:spPr>
        <a:xfrm>
          <a:off x="4602440" y="4935557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bg1"/>
              </a:solidFill>
              <a:latin typeface="Alegreya Medium" panose="00000600000000000000" pitchFamily="2" charset="0"/>
            </a:rPr>
            <a:t>Углублённая проверка с проведением дополнительных мероприятий </a:t>
          </a:r>
        </a:p>
      </dsp:txBody>
      <dsp:txXfrm>
        <a:off x="4602440" y="4935557"/>
        <a:ext cx="2317067" cy="1158533"/>
      </dsp:txXfrm>
    </dsp:sp>
    <dsp:sp modelId="{CE109EC3-1184-4F36-8D8F-559D51498F87}">
      <dsp:nvSpPr>
        <dsp:cNvPr id="0" name=""/>
        <dsp:cNvSpPr/>
      </dsp:nvSpPr>
      <dsp:spPr>
        <a:xfrm>
          <a:off x="5127116" y="6583907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bg1"/>
              </a:solidFill>
              <a:latin typeface="Alegreya Medium" panose="00000600000000000000" pitchFamily="2" charset="0"/>
            </a:rPr>
            <a:t>Выявление нарушений и состалвение акта НП</a:t>
          </a:r>
        </a:p>
      </dsp:txBody>
      <dsp:txXfrm>
        <a:off x="5127116" y="6583907"/>
        <a:ext cx="2317067" cy="1158533"/>
      </dsp:txXfrm>
    </dsp:sp>
    <dsp:sp modelId="{DF0F27B7-1DA4-4427-8F72-4EF91B1E1C49}">
      <dsp:nvSpPr>
        <dsp:cNvPr id="0" name=""/>
        <dsp:cNvSpPr/>
      </dsp:nvSpPr>
      <dsp:spPr>
        <a:xfrm>
          <a:off x="2151213" y="6583907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Alegreya Medium" panose="00000600000000000000" pitchFamily="2" charset="0"/>
            </a:rPr>
            <a:t>Отсутствие нарушений, окончание проверки. </a:t>
          </a:r>
        </a:p>
      </dsp:txBody>
      <dsp:txXfrm>
        <a:off x="2151213" y="6583907"/>
        <a:ext cx="2317067" cy="1158533"/>
      </dsp:txXfrm>
    </dsp:sp>
    <dsp:sp modelId="{B913A569-50CC-49F4-BC0A-9A716716F86E}">
      <dsp:nvSpPr>
        <dsp:cNvPr id="0" name=""/>
        <dsp:cNvSpPr/>
      </dsp:nvSpPr>
      <dsp:spPr>
        <a:xfrm>
          <a:off x="7406092" y="3290438"/>
          <a:ext cx="2317067" cy="1158533"/>
        </a:xfrm>
        <a:prstGeom prst="rect">
          <a:avLst/>
        </a:prstGeom>
        <a:solidFill>
          <a:srgbClr val="E20000"/>
        </a:solidFill>
        <a:ln>
          <a:solidFill>
            <a:srgbClr val="CDA63C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Alegreya Medium" panose="00000600000000000000" pitchFamily="2" charset="0"/>
            </a:rPr>
            <a:t>Отсутствие нарушений, окончание проверки  </a:t>
          </a:r>
        </a:p>
      </dsp:txBody>
      <dsp:txXfrm>
        <a:off x="7406092" y="3290438"/>
        <a:ext cx="2317067" cy="115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9AF91-CDF0-48DD-A8AE-2F2C7BC2D3B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8BA8-15E3-4DD0-9129-CA17A6645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2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58BA8-15E3-4DD0-9129-CA17A6645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58BA8-15E3-4DD0-9129-CA17A66451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3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58BA8-15E3-4DD0-9129-CA17A66451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9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58BA8-15E3-4DD0-9129-CA17A66451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4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58BA8-15E3-4DD0-9129-CA17A66451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4.png"/><Relationship Id="rId4" Type="http://schemas.openxmlformats.org/officeDocument/2006/relationships/image" Target="../media/image1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2847975" y="3924300"/>
            <a:ext cx="130683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rPr>
              <a:t>Выездные и камеральные проверки: не так страшен дьявол, если знать мелочи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66800" y="5829300"/>
            <a:ext cx="16230600" cy="32074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1176648" y="-298088"/>
            <a:ext cx="11305669" cy="11027370"/>
          </a:xfrm>
          <a:prstGeom prst="rect">
            <a:avLst/>
          </a:prstGeom>
          <a:solidFill>
            <a:srgbClr val="1A1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1561709" y="958337"/>
            <a:ext cx="6253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legreya Black" panose="00000A00000000000000" pitchFamily="2" charset="0"/>
              </a:rPr>
              <a:t>Продление проверки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E5CD3E-4BB1-4CA2-9280-0884C2F6C341}"/>
              </a:ext>
            </a:extLst>
          </p:cNvPr>
          <p:cNvSpPr/>
          <p:nvPr/>
        </p:nvSpPr>
        <p:spPr>
          <a:xfrm>
            <a:off x="11506200" y="6336677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legreya Medium" panose="00000600000000000000" pitchFamily="2" charset="0"/>
              </a:rPr>
              <a:t>Ответчик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35DC17-74D2-4647-869E-7C7029E3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133237"/>
            <a:ext cx="2941830" cy="29418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7CBE6-4FD6-4206-8CB4-DF64AF2E9417}"/>
              </a:ext>
            </a:extLst>
          </p:cNvPr>
          <p:cNvSpPr/>
          <p:nvPr/>
        </p:nvSpPr>
        <p:spPr>
          <a:xfrm>
            <a:off x="9090970" y="-126638"/>
            <a:ext cx="9261184" cy="10855920"/>
          </a:xfrm>
          <a:prstGeom prst="rect">
            <a:avLst/>
          </a:prstGeom>
          <a:solidFill>
            <a:srgbClr val="E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77C60233-8521-48D2-AD89-D8AE67C3C791}"/>
              </a:ext>
            </a:extLst>
          </p:cNvPr>
          <p:cNvSpPr/>
          <p:nvPr/>
        </p:nvSpPr>
        <p:spPr>
          <a:xfrm>
            <a:off x="1905000" y="136343"/>
            <a:ext cx="16535400" cy="121421"/>
          </a:xfrm>
          <a:prstGeom prst="rect">
            <a:avLst/>
          </a:prstGeom>
          <a:solidFill>
            <a:srgbClr val="1A1B18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5161E8-39FC-4FBE-B224-19503EEA4AAA}"/>
              </a:ext>
            </a:extLst>
          </p:cNvPr>
          <p:cNvSpPr/>
          <p:nvPr/>
        </p:nvSpPr>
        <p:spPr>
          <a:xfrm>
            <a:off x="10348368" y="858591"/>
            <a:ext cx="7906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legreya Black" panose="00000A00000000000000" pitchFamily="2" charset="0"/>
              </a:rPr>
              <a:t>Приостановление проверки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1954D7-DEE2-4B9F-BEB1-456C46683A01}"/>
              </a:ext>
            </a:extLst>
          </p:cNvPr>
          <p:cNvSpPr/>
          <p:nvPr/>
        </p:nvSpPr>
        <p:spPr>
          <a:xfrm>
            <a:off x="370917" y="1972466"/>
            <a:ext cx="8481661" cy="754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Основание: решение </a:t>
            </a:r>
            <a:r>
              <a:rPr lang="ru-RU" sz="3200" i="1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вышестоящего </a:t>
            </a: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налогового органа.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Alegreya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крупнейшего налогоплательщика;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территории, где проводится проверка, произошло затопление, наводнение или пожар, возникли иные обстоятельства непреодолимой силы;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проверяемой организации имеется несколько обособленных подразделений;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8ABB5E-7D1C-48C0-9301-7E22AA2F002C}"/>
              </a:ext>
            </a:extLst>
          </p:cNvPr>
          <p:cNvSpPr/>
          <p:nvPr/>
        </p:nvSpPr>
        <p:spPr>
          <a:xfrm>
            <a:off x="9291035" y="1980966"/>
            <a:ext cx="8634078" cy="817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Основание: Решение руководителя или заместителя налогового органа.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chemeClr val="bg1"/>
              </a:solidFill>
              <a:latin typeface="Alegreya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Истребования у контрагента или у иных лиц документов, которые относятся к деятельности этого налогоплательщика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 информации от иностранных государственных органов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экспертиз;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на русский язык документов, представленных налогоплательщиком на иностранном языке.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3200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997091" y="1317091"/>
            <a:ext cx="8686800" cy="6091310"/>
            <a:chOff x="-304800" y="-15693"/>
            <a:chExt cx="11582400" cy="8121743"/>
          </a:xfrm>
        </p:grpSpPr>
        <p:sp>
          <p:nvSpPr>
            <p:cNvPr id="14" name="AutoShape 14"/>
            <p:cNvSpPr/>
            <p:nvPr/>
          </p:nvSpPr>
          <p:spPr>
            <a:xfrm>
              <a:off x="0" y="2301716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304800" y="-15693"/>
              <a:ext cx="11582400" cy="2215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Какими документами заканчивается проверка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04800" y="3294479"/>
              <a:ext cx="9956800" cy="4811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	</a:t>
              </a: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 последний день проверки: справка об окончании ВНП</a:t>
              </a:r>
            </a:p>
            <a:p>
              <a:pPr marL="719138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Если есть нарушения – в течение 10 дней со дня составления справки – составляется акт; </a:t>
              </a:r>
            </a:p>
            <a:p>
              <a:pPr marL="719138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Если нарушений нет – в течение 2ух месяцев со дня составления справки – составляется акт. </a:t>
              </a:r>
            </a:p>
            <a:p>
              <a:pPr marL="1828800" lvl="3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0CE359-5603-4AC6-B242-579D5BFB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8899" y="1142428"/>
            <a:ext cx="12699545" cy="8466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086" y="1028700"/>
            <a:ext cx="13040732" cy="8693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919208" y="-393529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5486400" y="4209109"/>
            <a:ext cx="77684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Налоговый мониторинг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919208" y="-393529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3667006" y="788423"/>
            <a:ext cx="105064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Выездная проверка. </a:t>
            </a:r>
          </a:p>
          <a:p>
            <a:pPr algn="ctr"/>
            <a:r>
              <a:rPr lang="ru-RU" sz="48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В вашу дверь постучали, что делать?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2B2E71-E137-4B9E-A15C-6868DB1E7861}"/>
              </a:ext>
            </a:extLst>
          </p:cNvPr>
          <p:cNvSpPr/>
          <p:nvPr/>
        </p:nvSpPr>
        <p:spPr>
          <a:xfrm>
            <a:off x="4876800" y="4914900"/>
            <a:ext cx="8254183" cy="1219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8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Нельзя препятствовать, </a:t>
            </a:r>
          </a:p>
          <a:p>
            <a:pPr algn="ctr">
              <a:lnSpc>
                <a:spcPts val="4160"/>
              </a:lnSpc>
            </a:pPr>
            <a:r>
              <a:rPr lang="ru-RU" sz="48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можно только фиксировать!</a:t>
            </a:r>
            <a:endParaRPr lang="en-US" sz="4800" spc="160" dirty="0">
              <a:solidFill>
                <a:srgbClr val="FFFFFF"/>
              </a:solidFill>
              <a:latin typeface="Alegreya Medium" panose="000006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17628-4107-44DA-8F27-21298B97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736236" y="0"/>
            <a:ext cx="15430501" cy="10287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657339" y="3341621"/>
            <a:ext cx="89916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Удостоверения сотрудников;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  <a:ln>
            <a:noFill/>
          </a:ln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79022" y="1858629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375382" y="3377231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375382" y="4956546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375382" y="6499457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73A640D-2C6E-4A02-88E5-B7C3870527D6}"/>
              </a:ext>
            </a:extLst>
          </p:cNvPr>
          <p:cNvSpPr/>
          <p:nvPr/>
        </p:nvSpPr>
        <p:spPr>
          <a:xfrm>
            <a:off x="7375382" y="7942850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5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452681" y="1810263"/>
            <a:ext cx="83820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Решение о проведении проверки;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579398" y="5110081"/>
            <a:ext cx="745152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Период проведения проверки;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6781800" y="6606814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Тип проверки;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D80AC936-393A-4C4A-A4CD-D3C8BA17723F}"/>
              </a:ext>
            </a:extLst>
          </p:cNvPr>
          <p:cNvSpPr txBox="1"/>
          <p:nvPr/>
        </p:nvSpPr>
        <p:spPr>
          <a:xfrm>
            <a:off x="8678192" y="7942850"/>
            <a:ext cx="7102475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Адрес и наименование проверяемой организации.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Что нужно проверить «на входе»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252" y="9655221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3429000" y="0"/>
            <a:ext cx="14859000" cy="78336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2407EE-2A77-4AF9-ABAF-A041993FF6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12162" r="14056" b="12834"/>
          <a:stretch/>
        </p:blipFill>
        <p:spPr bwMode="auto">
          <a:xfrm>
            <a:off x="1447800" y="513226"/>
            <a:ext cx="15392400" cy="9260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919208" y="-198735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4120829" y="421726"/>
            <a:ext cx="10046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Обследование, выемка и обыск.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5BE637C-8093-46F8-B671-EF565F371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64128"/>
              </p:ext>
            </p:extLst>
          </p:nvPr>
        </p:nvGraphicFramePr>
        <p:xfrm>
          <a:off x="2920102" y="1747601"/>
          <a:ext cx="12268200" cy="5735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6722">
                  <a:extLst>
                    <a:ext uri="{9D8B030D-6E8A-4147-A177-3AD203B41FA5}">
                      <a16:colId xmlns:a16="http://schemas.microsoft.com/office/drawing/2014/main" val="1990985926"/>
                    </a:ext>
                  </a:extLst>
                </a:gridCol>
                <a:gridCol w="3066722">
                  <a:extLst>
                    <a:ext uri="{9D8B030D-6E8A-4147-A177-3AD203B41FA5}">
                      <a16:colId xmlns:a16="http://schemas.microsoft.com/office/drawing/2014/main" val="1439492765"/>
                    </a:ext>
                  </a:extLst>
                </a:gridCol>
                <a:gridCol w="3066722">
                  <a:extLst>
                    <a:ext uri="{9D8B030D-6E8A-4147-A177-3AD203B41FA5}">
                      <a16:colId xmlns:a16="http://schemas.microsoft.com/office/drawing/2014/main" val="1483853569"/>
                    </a:ext>
                  </a:extLst>
                </a:gridCol>
                <a:gridCol w="3068034">
                  <a:extLst>
                    <a:ext uri="{9D8B030D-6E8A-4147-A177-3AD203B41FA5}">
                      <a16:colId xmlns:a16="http://schemas.microsoft.com/office/drawing/2014/main" val="943944254"/>
                    </a:ext>
                  </a:extLst>
                </a:gridCol>
              </a:tblGrid>
              <a:tr h="69607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 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Обследование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Выемка</a:t>
                      </a:r>
                      <a:endParaRPr lang="ru-RU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Обыск</a:t>
                      </a:r>
                      <a:endParaRPr lang="ru-RU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65142"/>
                  </a:ext>
                </a:extLst>
              </a:tr>
              <a:tr h="1084655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Основание 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Распоряжение о производстве обследования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Постановление о производстве выемки (обыска)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40578"/>
                  </a:ext>
                </a:extLst>
              </a:tr>
              <a:tr h="140962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Полномочия по вскрытию помещений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Только с согласия уполномоченного лица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Без согласия уполномоченного лица, но обязательно с понятыми или видеофиксацией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30583"/>
                  </a:ext>
                </a:extLst>
              </a:tr>
              <a:tr h="1052845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Обыск сотрудников и их личных вещей</a:t>
                      </a:r>
                      <a:endParaRPr lang="ru-RU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Только с согласия сотрудников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912141"/>
                  </a:ext>
                </a:extLst>
              </a:tr>
              <a:tr h="1409620"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Возможность сотрудников покинуть помещение</a:t>
                      </a:r>
                      <a:endParaRPr lang="ru-RU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Сотрудники могут покинуть помещение </a:t>
                      </a:r>
                      <a:endParaRPr lang="ru-RU" sz="2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Определяет следователь, он может запретить пользоваться телефоном и разговаривать друг с другом 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3589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2F8B836-E90A-45B9-A92B-577B6C8387F7}"/>
              </a:ext>
            </a:extLst>
          </p:cNvPr>
          <p:cNvSpPr/>
          <p:nvPr/>
        </p:nvSpPr>
        <p:spPr>
          <a:xfrm>
            <a:off x="3642230" y="2893500"/>
            <a:ext cx="14353670" cy="61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Истребовать документы 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4C878A3-157F-4E1D-BC77-41DA60E0F542}"/>
              </a:ext>
            </a:extLst>
          </p:cNvPr>
          <p:cNvSpPr/>
          <p:nvPr/>
        </p:nvSpPr>
        <p:spPr>
          <a:xfrm rot="-10800000" flipH="1">
            <a:off x="8923199" y="1409700"/>
            <a:ext cx="45719" cy="7728994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C2E64C-169D-4872-95F6-07036884F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70" y="2560392"/>
            <a:ext cx="1207029" cy="1207029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6B84A-63C3-4A51-9A8C-21C97CA04E5D}"/>
              </a:ext>
            </a:extLst>
          </p:cNvPr>
          <p:cNvSpPr/>
          <p:nvPr/>
        </p:nvSpPr>
        <p:spPr>
          <a:xfrm>
            <a:off x="0" y="283158"/>
            <a:ext cx="18288000" cy="174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могут делать сотрудники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Alegreya Black" panose="00000A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Любых органов 						           Налоговых органов	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2EA99-EC9A-4406-B3C4-D05D4EF2A117}"/>
              </a:ext>
            </a:extLst>
          </p:cNvPr>
          <p:cNvSpPr/>
          <p:nvPr/>
        </p:nvSpPr>
        <p:spPr>
          <a:xfrm>
            <a:off x="12845524" y="7579013"/>
            <a:ext cx="3534942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допрос </a:t>
            </a:r>
          </a:p>
          <a:p>
            <a:pPr lvl="0" algn="ctr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Свидетелей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E7EBC8-408A-48DB-8351-6EC6CEF988A4}"/>
              </a:ext>
            </a:extLst>
          </p:cNvPr>
          <p:cNvSpPr/>
          <p:nvPr/>
        </p:nvSpPr>
        <p:spPr>
          <a:xfrm>
            <a:off x="3675005" y="7135997"/>
            <a:ext cx="4148893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Назначать экспертизу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E025F9-2794-41F6-BE09-45D8ED87E392}"/>
              </a:ext>
            </a:extLst>
          </p:cNvPr>
          <p:cNvSpPr/>
          <p:nvPr/>
        </p:nvSpPr>
        <p:spPr>
          <a:xfrm>
            <a:off x="3675005" y="5014748"/>
            <a:ext cx="4057522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Запросить пояснения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666C6D-AA55-444F-A3CC-F34A080F1136}"/>
              </a:ext>
            </a:extLst>
          </p:cNvPr>
          <p:cNvSpPr/>
          <p:nvPr/>
        </p:nvSpPr>
        <p:spPr>
          <a:xfrm>
            <a:off x="12307340" y="2385489"/>
            <a:ext cx="5020926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выемку, осмотр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8FA54B-BBB4-40DC-97EB-46B48936CBFB}"/>
              </a:ext>
            </a:extLst>
          </p:cNvPr>
          <p:cNvSpPr/>
          <p:nvPr/>
        </p:nvSpPr>
        <p:spPr>
          <a:xfrm>
            <a:off x="12201593" y="4004786"/>
            <a:ext cx="5298245" cy="610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инвентаризацию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F7730C-69B2-4F51-AA45-916A26F97120}"/>
              </a:ext>
            </a:extLst>
          </p:cNvPr>
          <p:cNvSpPr/>
          <p:nvPr/>
        </p:nvSpPr>
        <p:spPr>
          <a:xfrm>
            <a:off x="12282759" y="5671535"/>
            <a:ext cx="4732385" cy="1240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Привлекать специалиста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переводчика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457D4D-F4AC-439F-8D6E-BE17D44CC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7" y="4679483"/>
            <a:ext cx="1358523" cy="1358523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6AEC5AD-A1FD-4AF5-9D55-61DC9CF4D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9" y="6877882"/>
            <a:ext cx="1322093" cy="1322093"/>
          </a:xfrm>
          <a:prstGeom prst="rect">
            <a:avLst/>
          </a:prstGeom>
          <a:noFill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5A5857-0C2C-4B32-8756-695935EACA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836458"/>
            <a:ext cx="1369052" cy="1369052"/>
          </a:xfrm>
          <a:prstGeom prst="rect">
            <a:avLst/>
          </a:prstGeom>
          <a:noFill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22C231-4F1D-4F0F-B5B8-4509BD7FC6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48" y="3813400"/>
            <a:ext cx="1267255" cy="1267255"/>
          </a:xfrm>
          <a:prstGeom prst="rect">
            <a:avLst/>
          </a:prstGeom>
          <a:noFill/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4A70C20-0ABD-4235-A24A-6293FE4E9A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98" y="5694828"/>
            <a:ext cx="1267255" cy="1267255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4C6E651-7081-4665-B429-0FABCFED67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509842"/>
            <a:ext cx="1318153" cy="1318153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2F8B836-E90A-45B9-A92B-577B6C8387F7}"/>
              </a:ext>
            </a:extLst>
          </p:cNvPr>
          <p:cNvSpPr/>
          <p:nvPr/>
        </p:nvSpPr>
        <p:spPr>
          <a:xfrm>
            <a:off x="2865584" y="1929152"/>
            <a:ext cx="6071510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Проверять исполнение требований вне пределах компетенции, или по нормативам актов СССР, РСФСР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4C878A3-157F-4E1D-BC77-41DA60E0F542}"/>
              </a:ext>
            </a:extLst>
          </p:cNvPr>
          <p:cNvSpPr/>
          <p:nvPr/>
        </p:nvSpPr>
        <p:spPr>
          <a:xfrm rot="-10800000" flipH="1">
            <a:off x="8923199" y="2171700"/>
            <a:ext cx="57341" cy="6966994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6B84A-63C3-4A51-9A8C-21C97CA04E5D}"/>
              </a:ext>
            </a:extLst>
          </p:cNvPr>
          <p:cNvSpPr/>
          <p:nvPr/>
        </p:nvSpPr>
        <p:spPr>
          <a:xfrm>
            <a:off x="3178609" y="329475"/>
            <a:ext cx="115349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4000" dirty="0">
                <a:solidFill>
                  <a:srgbClr val="E20000"/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могут 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сотрудники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2EA99-EC9A-4406-B3C4-D05D4EF2A117}"/>
              </a:ext>
            </a:extLst>
          </p:cNvPr>
          <p:cNvSpPr/>
          <p:nvPr/>
        </p:nvSpPr>
        <p:spPr>
          <a:xfrm>
            <a:off x="2889534" y="4702384"/>
            <a:ext cx="5687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проверку без уполномоченного лица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E7EBC8-408A-48DB-8351-6EC6CEF988A4}"/>
              </a:ext>
            </a:extLst>
          </p:cNvPr>
          <p:cNvSpPr/>
          <p:nvPr/>
        </p:nvSpPr>
        <p:spPr>
          <a:xfrm>
            <a:off x="2991662" y="6544691"/>
            <a:ext cx="4902752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Нарушать правила распространения данных о проверках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666C6D-AA55-444F-A3CC-F34A080F1136}"/>
              </a:ext>
            </a:extLst>
          </p:cNvPr>
          <p:cNvSpPr/>
          <p:nvPr/>
        </p:nvSpPr>
        <p:spPr>
          <a:xfrm>
            <a:off x="11070998" y="5688363"/>
            <a:ext cx="5985715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Требовать оплаты проведения проверки, истребовать документы, не относящиеся к проверкам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8FA54B-BBB4-40DC-97EB-46B48936CBFB}"/>
              </a:ext>
            </a:extLst>
          </p:cNvPr>
          <p:cNvSpPr/>
          <p:nvPr/>
        </p:nvSpPr>
        <p:spPr>
          <a:xfrm>
            <a:off x="11060675" y="3166165"/>
            <a:ext cx="6709020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Нарушать сроки проведения проверки </a:t>
            </a:r>
          </a:p>
        </p:txBody>
      </p:sp>
      <p:pic>
        <p:nvPicPr>
          <p:cNvPr id="19" name="Рисунок 18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A37CF92-5943-4C90-BDF5-318B8950B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3" y="2171699"/>
            <a:ext cx="1475652" cy="147565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A36453-54EE-466F-A62F-A286B6FE2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08" y="6034319"/>
            <a:ext cx="1606121" cy="16061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A6E7AC-EE8F-4E76-B42E-981CAF113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53" y="2953337"/>
            <a:ext cx="1563276" cy="156327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78791C-0DC5-41B3-A30F-5518599CD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87" y="6758186"/>
            <a:ext cx="1475652" cy="14756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C1EC54-DBF6-48E0-80E8-F2277B2D3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01" y="4272502"/>
            <a:ext cx="1741995" cy="17419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2F8B836-E90A-45B9-A92B-577B6C8387F7}"/>
              </a:ext>
            </a:extLst>
          </p:cNvPr>
          <p:cNvSpPr/>
          <p:nvPr/>
        </p:nvSpPr>
        <p:spPr>
          <a:xfrm>
            <a:off x="3235951" y="2171699"/>
            <a:ext cx="5744590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вправе открывать/вскрывать 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любые двери 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4C878A3-157F-4E1D-BC77-41DA60E0F542}"/>
              </a:ext>
            </a:extLst>
          </p:cNvPr>
          <p:cNvSpPr/>
          <p:nvPr/>
        </p:nvSpPr>
        <p:spPr>
          <a:xfrm rot="-10800000" flipH="1">
            <a:off x="8923199" y="2171700"/>
            <a:ext cx="57341" cy="6966994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6B84A-63C3-4A51-9A8C-21C97CA04E5D}"/>
              </a:ext>
            </a:extLst>
          </p:cNvPr>
          <p:cNvSpPr/>
          <p:nvPr/>
        </p:nvSpPr>
        <p:spPr>
          <a:xfrm>
            <a:off x="3178609" y="329475"/>
            <a:ext cx="11534900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 могут делать сотрудники налоговых органов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2EA99-EC9A-4406-B3C4-D05D4EF2A117}"/>
              </a:ext>
            </a:extLst>
          </p:cNvPr>
          <p:cNvSpPr/>
          <p:nvPr/>
        </p:nvSpPr>
        <p:spPr>
          <a:xfrm>
            <a:off x="3235950" y="4664414"/>
            <a:ext cx="5687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могут обыскивать сотрудников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E7EBC8-408A-48DB-8351-6EC6CEF988A4}"/>
              </a:ext>
            </a:extLst>
          </p:cNvPr>
          <p:cNvSpPr/>
          <p:nvPr/>
        </p:nvSpPr>
        <p:spPr>
          <a:xfrm>
            <a:off x="3236939" y="6400264"/>
            <a:ext cx="4902752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вправе проводить одинаковые типы проверок за один и тот же период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8FA54B-BBB4-40DC-97EB-46B48936CBFB}"/>
              </a:ext>
            </a:extLst>
          </p:cNvPr>
          <p:cNvSpPr/>
          <p:nvPr/>
        </p:nvSpPr>
        <p:spPr>
          <a:xfrm>
            <a:off x="10942729" y="3882269"/>
            <a:ext cx="6709020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праве привлекать к ответственности за правонарушение, выявленное в ходе дополнительных мероприятий </a:t>
            </a:r>
          </a:p>
        </p:txBody>
      </p:sp>
      <p:pic>
        <p:nvPicPr>
          <p:cNvPr id="19" name="Рисунок 18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A37CF92-5943-4C90-BDF5-318B8950B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71699"/>
            <a:ext cx="1475652" cy="147565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A36453-54EE-466F-A62F-A286B6FE2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84" y="4135511"/>
            <a:ext cx="1606121" cy="160612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78791C-0DC5-41B3-A30F-5518599CD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58186"/>
            <a:ext cx="1475652" cy="14756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C1EC54-DBF6-48E0-80E8-F2277B2D3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23" y="4331771"/>
            <a:ext cx="1741995" cy="1741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45822" y="998581"/>
            <a:ext cx="4988256" cy="1168378"/>
            <a:chOff x="814696" y="-92436"/>
            <a:chExt cx="6651009" cy="1557838"/>
          </a:xfrm>
        </p:grpSpPr>
        <p:sp>
          <p:nvSpPr>
            <p:cNvPr id="3" name="AutoShape 3"/>
            <p:cNvSpPr/>
            <p:nvPr/>
          </p:nvSpPr>
          <p:spPr>
            <a:xfrm>
              <a:off x="814696" y="1424871"/>
              <a:ext cx="6651009" cy="40531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14696" y="-92436"/>
              <a:ext cx="6651009" cy="129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ru-RU" sz="3000" spc="-45" dirty="0">
                  <a:solidFill>
                    <a:srgbClr val="1A1B18"/>
                  </a:solidFill>
                  <a:latin typeface="Alegreya Black" panose="00000A00000000000000" pitchFamily="2" charset="0"/>
                </a:rPr>
                <a:t>Спикер – Кирилл Сергеевич Данилов</a:t>
              </a:r>
              <a:endParaRPr lang="en-US" sz="3000" spc="-45" dirty="0">
                <a:solidFill>
                  <a:srgbClr val="1A1B18"/>
                </a:solidFill>
                <a:latin typeface="Alegreya Black" panose="00000A00000000000000" pitchFamily="2" charset="0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3011" b="12935"/>
          <a:stretch>
            <a:fillRect/>
          </a:stretch>
        </p:blipFill>
        <p:spPr>
          <a:xfrm>
            <a:off x="785415" y="4184212"/>
            <a:ext cx="3031561" cy="4805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6579" b="35938"/>
          <a:stretch>
            <a:fillRect/>
          </a:stretch>
        </p:blipFill>
        <p:spPr>
          <a:xfrm>
            <a:off x="785415" y="773496"/>
            <a:ext cx="3031561" cy="32866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5080"/>
          <a:stretch>
            <a:fillRect/>
          </a:stretch>
        </p:blipFill>
        <p:spPr>
          <a:xfrm>
            <a:off x="3988405" y="3238500"/>
            <a:ext cx="3031561" cy="31938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6282" r="6282"/>
          <a:stretch>
            <a:fillRect/>
          </a:stretch>
        </p:blipFill>
        <p:spPr>
          <a:xfrm>
            <a:off x="3989240" y="773595"/>
            <a:ext cx="3031561" cy="23100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t="4341" b="7519"/>
          <a:stretch>
            <a:fillRect/>
          </a:stretch>
        </p:blipFill>
        <p:spPr>
          <a:xfrm>
            <a:off x="3989240" y="6587188"/>
            <a:ext cx="3031561" cy="23874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t="12721" b="12721"/>
          <a:stretch>
            <a:fillRect/>
          </a:stretch>
        </p:blipFill>
        <p:spPr>
          <a:xfrm>
            <a:off x="7187444" y="773496"/>
            <a:ext cx="3310142" cy="465478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734800" y="2404375"/>
            <a:ext cx="6210300" cy="604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Выпускник Финуниверситета 2012 года;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Адвокат;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Преподаватель Финуниверситета (с 2019 года);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Налоговый консультант II категории (2016-2018);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Заместитель председателя Московской коллегии адвокатов «Альфа»;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1A1B18"/>
                </a:solidFill>
                <a:latin typeface="Alegreya Medium" panose="00000600000000000000" pitchFamily="2" charset="0"/>
              </a:rPr>
              <a:t>Соавтор учебника «Правовое регулирование несостоятельности (банкротства)».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t="21609" b="25746"/>
          <a:stretch>
            <a:fillRect/>
          </a:stretch>
        </p:blipFill>
        <p:spPr>
          <a:xfrm>
            <a:off x="7187444" y="5687965"/>
            <a:ext cx="3310142" cy="3286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2BFEE-D615-4687-BF2A-F6BC2910F61C}"/>
              </a:ext>
            </a:extLst>
          </p:cNvPr>
          <p:cNvSpPr/>
          <p:nvPr/>
        </p:nvSpPr>
        <p:spPr>
          <a:xfrm>
            <a:off x="5338705" y="462687"/>
            <a:ext cx="7610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Виды ответственности и санкции за нарушения, выявленные в ходе налоговых проверок 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E4FE807C-AA4C-4DC8-98CC-AF1A5EDA44C3}"/>
              </a:ext>
            </a:extLst>
          </p:cNvPr>
          <p:cNvSpPr/>
          <p:nvPr/>
        </p:nvSpPr>
        <p:spPr>
          <a:xfrm rot="5400000" flipV="1">
            <a:off x="2057858" y="6011722"/>
            <a:ext cx="6963763" cy="45719"/>
          </a:xfrm>
          <a:prstGeom prst="rect">
            <a:avLst/>
          </a:prstGeom>
          <a:solidFill>
            <a:srgbClr val="E20000">
              <a:alpha val="20000"/>
            </a:srgbClr>
          </a:solidFill>
        </p:spPr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15B3E5B7-4A34-45C2-9155-7931C065AF20}"/>
              </a:ext>
            </a:extLst>
          </p:cNvPr>
          <p:cNvSpPr/>
          <p:nvPr/>
        </p:nvSpPr>
        <p:spPr>
          <a:xfrm rot="5400000" flipV="1">
            <a:off x="8143954" y="6002644"/>
            <a:ext cx="6945609" cy="45721"/>
          </a:xfrm>
          <a:prstGeom prst="rect">
            <a:avLst/>
          </a:prstGeom>
          <a:solidFill>
            <a:srgbClr val="E20000">
              <a:alpha val="20000"/>
            </a:srgbClr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A59DF4-37DE-47D7-9D69-035FAAF8754A}"/>
              </a:ext>
            </a:extLst>
          </p:cNvPr>
          <p:cNvSpPr/>
          <p:nvPr/>
        </p:nvSpPr>
        <p:spPr>
          <a:xfrm>
            <a:off x="5973016" y="707676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Административная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92055D-564D-4C23-9272-3E4ED72B3193}"/>
              </a:ext>
            </a:extLst>
          </p:cNvPr>
          <p:cNvSpPr/>
          <p:nvPr/>
        </p:nvSpPr>
        <p:spPr>
          <a:xfrm>
            <a:off x="243840" y="7027644"/>
            <a:ext cx="5273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Налоговая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80A3B4-1700-4F77-B0DA-AD5B95FD70EB}"/>
              </a:ext>
            </a:extLst>
          </p:cNvPr>
          <p:cNvSpPr/>
          <p:nvPr/>
        </p:nvSpPr>
        <p:spPr>
          <a:xfrm>
            <a:off x="12151721" y="7025981"/>
            <a:ext cx="5466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Уголовная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BB6E92A6-F247-4A54-86FD-2284AE468309}"/>
              </a:ext>
            </a:extLst>
          </p:cNvPr>
          <p:cNvSpPr/>
          <p:nvPr/>
        </p:nvSpPr>
        <p:spPr>
          <a:xfrm rot="16200000">
            <a:off x="8988330" y="-1472045"/>
            <a:ext cx="51790" cy="1383745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8875BD-E660-4451-8E6C-BD8687AF83AD}"/>
              </a:ext>
            </a:extLst>
          </p:cNvPr>
          <p:cNvSpPr/>
          <p:nvPr/>
        </p:nvSpPr>
        <p:spPr>
          <a:xfrm>
            <a:off x="768192" y="3163577"/>
            <a:ext cx="3832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Предписание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EDD82E-FE2C-4287-9790-40B6A2AA5BB0}"/>
              </a:ext>
            </a:extLst>
          </p:cNvPr>
          <p:cNvSpPr/>
          <p:nvPr/>
        </p:nvSpPr>
        <p:spPr>
          <a:xfrm>
            <a:off x="12330429" y="3108698"/>
            <a:ext cx="4975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Изъятие продукции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0F1A0C-E119-4F25-82BE-E5F06B0F28B9}"/>
              </a:ext>
            </a:extLst>
          </p:cNvPr>
          <p:cNvSpPr/>
          <p:nvPr/>
        </p:nvSpPr>
        <p:spPr>
          <a:xfrm>
            <a:off x="5973016" y="3108698"/>
            <a:ext cx="5349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Принятие контрольных мер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ст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2CC0E07F-F97C-4E33-9CE7-37AFA74C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27377" y="-116403"/>
            <a:ext cx="15551804" cy="104002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769698" y="2478954"/>
            <a:ext cx="7102475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Нарушение порядка привлечения экспертов;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94592" y="1013416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390952" y="253201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375406" y="4050620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375406" y="5586812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794721" y="1001335"/>
            <a:ext cx="8227817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Нарушение существенных условий проведения проверки;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747213" y="4044936"/>
            <a:ext cx="8859528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Нарушение оснований проведения внеплановой проверки;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803153" y="5768021"/>
            <a:ext cx="8859528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Проведение проверки без приказа;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Основания для признания результатов проверки недействительными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2E0836-5B19-4D0A-AFBD-CD706EFD1361}"/>
              </a:ext>
            </a:extLst>
          </p:cNvPr>
          <p:cNvSpPr/>
          <p:nvPr/>
        </p:nvSpPr>
        <p:spPr>
          <a:xfrm>
            <a:off x="7388460" y="7117244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223D88D-D48E-4C51-99E7-836A66AC40B5}"/>
              </a:ext>
            </a:extLst>
          </p:cNvPr>
          <p:cNvSpPr/>
          <p:nvPr/>
        </p:nvSpPr>
        <p:spPr>
          <a:xfrm>
            <a:off x="7351183" y="864216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E43F0-CEE2-4305-954C-76144C173AA3}"/>
              </a:ext>
            </a:extLst>
          </p:cNvPr>
          <p:cNvSpPr/>
          <p:nvPr/>
        </p:nvSpPr>
        <p:spPr>
          <a:xfrm>
            <a:off x="8682406" y="6994775"/>
            <a:ext cx="8526552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Получение документов, не относящихся к предмету проверка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F46498-5FFB-4480-AB13-AB2EFFB43BCE}"/>
              </a:ext>
            </a:extLst>
          </p:cNvPr>
          <p:cNvSpPr/>
          <p:nvPr/>
        </p:nvSpPr>
        <p:spPr>
          <a:xfrm>
            <a:off x="8684999" y="8732668"/>
            <a:ext cx="8337539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Непредоставление акта проверки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73" y="9645163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481C-7CB3-4255-B810-76F0505F7ABD}"/>
              </a:ext>
            </a:extLst>
          </p:cNvPr>
          <p:cNvSpPr/>
          <p:nvPr/>
        </p:nvSpPr>
        <p:spPr>
          <a:xfrm>
            <a:off x="-690610" y="-613079"/>
            <a:ext cx="19669215" cy="10745569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F81BD"/>
                </a:solidFill>
              </a:rPr>
              <a:t>0</a:t>
            </a: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2565474" y="268619"/>
            <a:ext cx="13157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legreya Black" panose="00000A00000000000000" pitchFamily="2" charset="0"/>
              </a:rPr>
              <a:t>Основания для обжалования результатов выездной налоговой проверки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6A1F95F-2473-4583-9F69-E518CC1F2000}"/>
              </a:ext>
            </a:extLst>
          </p:cNvPr>
          <p:cNvSpPr/>
          <p:nvPr/>
        </p:nvSpPr>
        <p:spPr>
          <a:xfrm>
            <a:off x="4839575" y="1869362"/>
            <a:ext cx="8115300" cy="28145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2FE9FF-BAD3-4D21-819A-092B50B5587E}"/>
              </a:ext>
            </a:extLst>
          </p:cNvPr>
          <p:cNvSpPr/>
          <p:nvPr/>
        </p:nvSpPr>
        <p:spPr>
          <a:xfrm>
            <a:off x="3276600" y="2295615"/>
            <a:ext cx="122682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Любые нарушения;</a:t>
            </a:r>
          </a:p>
          <a:p>
            <a:pPr marL="514350" indent="-514350">
              <a:buAutoNum type="arabicPeriod"/>
            </a:pPr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pPr marL="514350" indent="-514350">
              <a:buAutoNum type="arabicPeriod"/>
            </a:pPr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 Нарушение права налогоплательщика на участие в процедуре (безусловное основание для отмены);</a:t>
            </a: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Нарушение порядка получения доказательств;</a:t>
            </a: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 </a:t>
            </a:r>
          </a:p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Формальные обстоятельства;</a:t>
            </a: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Alegreya Black" panose="00000A00000000000000" pitchFamily="2" charset="0"/>
              </a:rPr>
              <a:t>Существенные и несущественные нарушения, содержащиеся в решении по результатам выездной налоговой проверки;  </a:t>
            </a:r>
          </a:p>
          <a:p>
            <a:endParaRPr lang="ru-RU" sz="30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57720-4937-42A7-8038-A68C00252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1" y="3484548"/>
            <a:ext cx="1143000" cy="1143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458AB-B133-448F-A6B1-A775E317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6198" y="1992084"/>
            <a:ext cx="1143000" cy="114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98383A-1D19-4327-9D33-1181CB1D2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1" y="5087953"/>
            <a:ext cx="11430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322EF-76D2-4DCF-8A8F-92AD1F43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80" y="6687723"/>
            <a:ext cx="995999" cy="995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E6766-0999-4AB8-B04C-49EC7C06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95" y="8223464"/>
            <a:ext cx="1013206" cy="1013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997091" y="580118"/>
            <a:ext cx="8686800" cy="2962308"/>
            <a:chOff x="-304800" y="-15693"/>
            <a:chExt cx="11582400" cy="3949743"/>
          </a:xfrm>
        </p:grpSpPr>
        <p:sp>
          <p:nvSpPr>
            <p:cNvPr id="14" name="AutoShape 14"/>
            <p:cNvSpPr/>
            <p:nvPr/>
          </p:nvSpPr>
          <p:spPr>
            <a:xfrm>
              <a:off x="0" y="2301716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304800" y="-15693"/>
              <a:ext cx="11582400" cy="2215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Black" panose="00000A00000000000000" pitchFamily="2" charset="0"/>
                </a:rPr>
                <a:t>ПОРЯДОК ОБЖАЛОВАНИЯ</a:t>
              </a:r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31800" y="2952585"/>
              <a:ext cx="9956800" cy="9814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Обязателен досудебный порядок обжалования в вышестоящем налоговом органе.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0CE359-5603-4AC6-B242-579D5BFB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2993" y="791937"/>
            <a:ext cx="12699545" cy="8466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963532" y="580118"/>
            <a:ext cx="13335000" cy="8890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F3C3725-0177-4E7E-929E-2535AD455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9401"/>
              </p:ext>
            </p:extLst>
          </p:nvPr>
        </p:nvGraphicFramePr>
        <p:xfrm>
          <a:off x="9765350" y="3663057"/>
          <a:ext cx="7214459" cy="5457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444">
                  <a:extLst>
                    <a:ext uri="{9D8B030D-6E8A-4147-A177-3AD203B41FA5}">
                      <a16:colId xmlns:a16="http://schemas.microsoft.com/office/drawing/2014/main" val="484501109"/>
                    </a:ext>
                  </a:extLst>
                </a:gridCol>
                <a:gridCol w="2886015">
                  <a:extLst>
                    <a:ext uri="{9D8B030D-6E8A-4147-A177-3AD203B41FA5}">
                      <a16:colId xmlns:a16="http://schemas.microsoft.com/office/drawing/2014/main" val="2240486725"/>
                    </a:ext>
                  </a:extLst>
                </a:gridCol>
              </a:tblGrid>
              <a:tr h="894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Орган, который проводил налоговую проверку</a:t>
                      </a:r>
                      <a:endParaRPr lang="ru-RU" sz="24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07000"/>
                        </a:lnSpc>
                      </a:pPr>
                      <a:r>
                        <a:rPr lang="ru-RU" sz="240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Орган, в который следует подать жалобу</a:t>
                      </a:r>
                      <a:endParaRPr lang="ru-RU" sz="240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75358"/>
                  </a:ext>
                </a:extLst>
              </a:tr>
              <a:tr h="2523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- Управление ФНС России;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- Межрегиональная инспекция ФНС России по крупнейшим налогоплательщикам;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- Межрегиональная инспекция ФНС России по федеральному округу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ФНС России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042262"/>
                  </a:ext>
                </a:extLst>
              </a:tr>
              <a:tr h="1042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- районная, межрайонная или иная инспекция ФНС России</a:t>
                      </a:r>
                      <a:endParaRPr lang="ru-RU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legreya Medium" panose="00000600000000000000" pitchFamily="2" charset="0"/>
                        </a:rPr>
                        <a:t>Управление ФНС России по субъекту РФ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legreya Medium" panose="00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4634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145" y="9589419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481C-7CB3-4255-B810-76F0505F7ABD}"/>
              </a:ext>
            </a:extLst>
          </p:cNvPr>
          <p:cNvSpPr/>
          <p:nvPr/>
        </p:nvSpPr>
        <p:spPr>
          <a:xfrm>
            <a:off x="-690608" y="-458569"/>
            <a:ext cx="19669215" cy="10745569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2608360" y="493645"/>
            <a:ext cx="13088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Апелляционное досудебное обжалование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6A1F95F-2473-4583-9F69-E518CC1F2000}"/>
              </a:ext>
            </a:extLst>
          </p:cNvPr>
          <p:cNvSpPr/>
          <p:nvPr/>
        </p:nvSpPr>
        <p:spPr>
          <a:xfrm>
            <a:off x="4876800" y="1595399"/>
            <a:ext cx="8115300" cy="28145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2FE9FF-BAD3-4D21-819A-092B50B5587E}"/>
              </a:ext>
            </a:extLst>
          </p:cNvPr>
          <p:cNvSpPr/>
          <p:nvPr/>
        </p:nvSpPr>
        <p:spPr>
          <a:xfrm>
            <a:off x="3429000" y="2285102"/>
            <a:ext cx="12268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Предмет обжалования – не уступившее в силу решение. 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2. Срок на подачу жалобы – до вступления решения в силу, т.е. один месяц. 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3. Обжалуется в вышестоящий орган через орган, принявший решение .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4. Соблюсти требования по заполнению жалобы (ст. 139.2 НК РФ).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5. Не соблюдение требований, предъявляемых в жалобе влечёт оставление жалобы без рассмотрения. </a:t>
            </a: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57720-4937-42A7-8038-A68C00252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62" y="3642540"/>
            <a:ext cx="1143000" cy="1143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458AB-B133-448F-A6B1-A775E317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1552" y="2042057"/>
            <a:ext cx="1143000" cy="114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98383A-1D19-4327-9D33-1181CB1D2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90" y="5207551"/>
            <a:ext cx="11430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322EF-76D2-4DCF-8A8F-92AD1F43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63" y="6761277"/>
            <a:ext cx="995999" cy="995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E6766-0999-4AB8-B04C-49EC7C06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9" y="8230186"/>
            <a:ext cx="1013206" cy="1013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481C-7CB3-4255-B810-76F0505F7ABD}"/>
              </a:ext>
            </a:extLst>
          </p:cNvPr>
          <p:cNvSpPr/>
          <p:nvPr/>
        </p:nvSpPr>
        <p:spPr>
          <a:xfrm>
            <a:off x="-690609" y="-585569"/>
            <a:ext cx="19669215" cy="10745569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3759352" y="571500"/>
            <a:ext cx="109007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Обычное досудебное обжалование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6A1F95F-2473-4583-9F69-E518CC1F2000}"/>
              </a:ext>
            </a:extLst>
          </p:cNvPr>
          <p:cNvSpPr/>
          <p:nvPr/>
        </p:nvSpPr>
        <p:spPr>
          <a:xfrm>
            <a:off x="4876800" y="1595399"/>
            <a:ext cx="8115300" cy="28145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2FE9FF-BAD3-4D21-819A-092B50B5587E}"/>
              </a:ext>
            </a:extLst>
          </p:cNvPr>
          <p:cNvSpPr/>
          <p:nvPr/>
        </p:nvSpPr>
        <p:spPr>
          <a:xfrm>
            <a:off x="3276600" y="2295615"/>
            <a:ext cx="12268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Предмет обжалования  вступившее в силу решение. 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2. Срок на подачу жалобы – 1 год с даты вынесения решения. 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3. Обжалуется в вышестоящий орган через орган, принявший решение .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4. Соблюсти требования по заполнению жалобы (ст. 139.2 НК РФ)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5. Не соблюдение требований ,предъявляемых в жалобе влечёт оставление жалобы без рассмотрения. </a:t>
            </a: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57720-4937-42A7-8038-A68C00252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7" y="3616706"/>
            <a:ext cx="1143000" cy="1143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458AB-B133-448F-A6B1-A775E317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9994" y="1943100"/>
            <a:ext cx="1143000" cy="114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98383A-1D19-4327-9D33-1181CB1D2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1" y="5313704"/>
            <a:ext cx="11430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322EF-76D2-4DCF-8A8F-92AD1F43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1" y="6939632"/>
            <a:ext cx="995999" cy="995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E6766-0999-4AB8-B04C-49EC7C06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88" y="8443898"/>
            <a:ext cx="1013206" cy="1013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олка, книг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633B348-5207-4B58-9CF2-F87ED1374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985" y="35513"/>
            <a:ext cx="15335250" cy="102235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605219" y="6596618"/>
            <a:ext cx="89916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Срок рассмотрения – 1 месяц, но может быть продлён.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404843" y="3201067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404843" y="659661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605219" y="3174626"/>
            <a:ext cx="8382000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Рассматривается без вызова сторон;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Порядок рассмотрения жалоб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555" y="9655221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919208" y="-393529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5486400" y="4209109"/>
            <a:ext cx="73933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Судебное обжалование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3429000" y="0"/>
            <a:ext cx="14859000" cy="78336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62BFEE-D615-4687-BF2A-F6BC2910F61C}"/>
              </a:ext>
            </a:extLst>
          </p:cNvPr>
          <p:cNvSpPr/>
          <p:nvPr/>
        </p:nvSpPr>
        <p:spPr>
          <a:xfrm>
            <a:off x="5186305" y="1124634"/>
            <a:ext cx="7610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Как подготовиться к  проверке 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E4FE807C-AA4C-4DC8-98CC-AF1A5EDA44C3}"/>
              </a:ext>
            </a:extLst>
          </p:cNvPr>
          <p:cNvSpPr/>
          <p:nvPr/>
        </p:nvSpPr>
        <p:spPr>
          <a:xfrm rot="10800000" flipV="1">
            <a:off x="2894190" y="1943100"/>
            <a:ext cx="12194821" cy="126999"/>
          </a:xfrm>
          <a:prstGeom prst="rect">
            <a:avLst/>
          </a:prstGeom>
          <a:solidFill>
            <a:srgbClr val="E20000">
              <a:alpha val="20000"/>
            </a:srgbClr>
          </a:solidFill>
        </p:spPr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92055D-564D-4C23-9272-3E4ED72B3193}"/>
              </a:ext>
            </a:extLst>
          </p:cNvPr>
          <p:cNvSpPr/>
          <p:nvPr/>
        </p:nvSpPr>
        <p:spPr>
          <a:xfrm>
            <a:off x="1066800" y="2768599"/>
            <a:ext cx="1584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Ознакомиться с графиком проверок. </a:t>
            </a:r>
          </a:p>
          <a:p>
            <a:pPr marL="742950" indent="-742950" algn="ctr">
              <a:buAutoNum type="arabicPeriod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Проверить наличие уведомления.</a:t>
            </a:r>
          </a:p>
          <a:p>
            <a:pPr marL="742950" indent="-742950" algn="ctr">
              <a:buAutoNum type="arabicPeriod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Составить чек-лист для сотрудников.</a:t>
            </a:r>
          </a:p>
          <a:p>
            <a:pPr marL="742950" indent="-742950" algn="ctr">
              <a:buAutoNum type="arabicPeriod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Провести внутренний аудит.</a:t>
            </a:r>
          </a:p>
          <a:p>
            <a:pPr marL="742950" indent="-742950" algn="ctr">
              <a:buAutoNum type="arabicPeriod"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В налоговых проверках – просчитать риски.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144856-F948-4E10-AD84-72BF856F768F}"/>
              </a:ext>
            </a:extLst>
          </p:cNvPr>
          <p:cNvSpPr/>
          <p:nvPr/>
        </p:nvSpPr>
        <p:spPr>
          <a:xfrm>
            <a:off x="3962400" y="7466738"/>
            <a:ext cx="10058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Чтобы бесплатно получить пример чек-листа для сотрудников напиши «хочу чек лист» на почту:</a:t>
            </a:r>
          </a:p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advokatdanilov@hotmail.com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17628-4107-44DA-8F27-21298B97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736236" y="0"/>
            <a:ext cx="15430501" cy="10287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21410" y="271325"/>
            <a:ext cx="10403404" cy="9627945"/>
          </a:xfrm>
          <a:prstGeom prst="rect">
            <a:avLst/>
          </a:prstGeom>
        </p:spPr>
      </p:pic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34025" y="2377833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330385" y="3896435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330385" y="5475750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330385" y="7018661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534401" y="2522333"/>
            <a:ext cx="83820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Обследование;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534401" y="5611512"/>
            <a:ext cx="745152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Обыск;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534400" y="7200900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Допрос.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D80AC936-393A-4C4A-A4CD-D3C8BA17723F}"/>
              </a:ext>
            </a:extLst>
          </p:cNvPr>
          <p:cNvSpPr txBox="1"/>
          <p:nvPr/>
        </p:nvSpPr>
        <p:spPr>
          <a:xfrm>
            <a:off x="8534401" y="4053163"/>
            <a:ext cx="7102475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Опрос; 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689648" y="3743116"/>
            <a:ext cx="6101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Полицейская проверка </a:t>
            </a:r>
          </a:p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Возможные мероприятия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737" y="9655221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915400" y="2226019"/>
            <a:ext cx="8686800" cy="6384179"/>
            <a:chOff x="-304800" y="1030105"/>
            <a:chExt cx="11582400" cy="8512236"/>
          </a:xfrm>
        </p:grpSpPr>
        <p:sp>
          <p:nvSpPr>
            <p:cNvPr id="14" name="AutoShape 14"/>
            <p:cNvSpPr/>
            <p:nvPr/>
          </p:nvSpPr>
          <p:spPr>
            <a:xfrm>
              <a:off x="0" y="2301716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304800" y="1030105"/>
              <a:ext cx="115824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Какими бывают проверки?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04800" y="3294479"/>
              <a:ext cx="9956800" cy="62478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	</a:t>
              </a: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«Полицейские»</a:t>
              </a: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Обследование;</a:t>
              </a: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Выемка или обыск.</a:t>
              </a: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  <a:p>
              <a:pPr marL="90011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Ведомственные </a:t>
              </a:r>
            </a:p>
            <a:p>
              <a:pPr marL="1714500" lvl="3" indent="-3429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Плановые;</a:t>
              </a:r>
            </a:p>
            <a:p>
              <a:pPr marL="1714500" lvl="3" indent="-3429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Внеплановые.</a:t>
              </a:r>
            </a:p>
            <a:p>
              <a:pPr marL="1714500" lvl="3" indent="-3429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  <a:p>
              <a:pPr marL="900113" lvl="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Налоговые (ведомственные) </a:t>
              </a:r>
            </a:p>
            <a:p>
              <a:pPr marL="1828800" lvl="3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Камеральные; </a:t>
              </a:r>
            </a:p>
            <a:p>
              <a:pPr marL="1828800" lvl="3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Выездные; </a:t>
              </a:r>
            </a:p>
            <a:p>
              <a:pPr marL="1828800" lvl="3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Налоговый мониторинг. </a:t>
              </a: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0CE359-5603-4AC6-B242-579D5BFB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2993" y="791937"/>
            <a:ext cx="12699545" cy="846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1224008" y="-198735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1987258" y="680998"/>
            <a:ext cx="13703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Налоговые проверки: за что налоговики доначисляют компаниям миллионы.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2B2E71-E137-4B9E-A15C-6868DB1E7861}"/>
              </a:ext>
            </a:extLst>
          </p:cNvPr>
          <p:cNvSpPr/>
          <p:nvPr/>
        </p:nvSpPr>
        <p:spPr>
          <a:xfrm>
            <a:off x="371474" y="2493215"/>
            <a:ext cx="16935450" cy="763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П. 1 ст. 54.1 НК РФ </a:t>
            </a:r>
          </a:p>
          <a:p>
            <a:pPr marL="571500" indent="-571500" algn="just">
              <a:lnSpc>
                <a:spcPts val="4160"/>
              </a:lnSpc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Не допускается уменьшение налогоплательщиком налоговой базы и (или) суммы подлежащего уплате налога в результате искажения сведений о фактах хозяйственной жизни, об объектах налогообложения, подлежащих отражению в налоговом и (или) бухгалтерском учете либо налоговой отчётности налогоплательщика.</a:t>
            </a:r>
          </a:p>
          <a:p>
            <a:pPr marL="571500" indent="-571500" algn="just">
              <a:lnSpc>
                <a:spcPts val="4160"/>
              </a:lnSpc>
              <a:buFont typeface="Arial" panose="020B0604020202020204" pitchFamily="34" charset="0"/>
              <a:buChar char="•"/>
            </a:pPr>
            <a:endParaRPr lang="ru-RU" sz="3600" spc="160" dirty="0">
              <a:solidFill>
                <a:srgbClr val="FFFFFF"/>
              </a:solidFill>
              <a:latin typeface="Alegreya Medium" panose="00000600000000000000" pitchFamily="2" charset="0"/>
            </a:endParaRPr>
          </a:p>
          <a:p>
            <a:pPr marL="571500" indent="-571500" algn="just">
              <a:lnSpc>
                <a:spcPts val="4160"/>
              </a:lnSpc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Если  искажений нет, то должно быть соблюдено два условия:</a:t>
            </a:r>
          </a:p>
          <a:p>
            <a:pPr marL="1028700" lvl="1" indent="-571500" algn="just">
              <a:lnSpc>
                <a:spcPts val="4160"/>
              </a:lnSpc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основной целью совершения сделки не являются неуплата (неполная уплата) суммы налога;</a:t>
            </a:r>
          </a:p>
          <a:p>
            <a:pPr marL="1028700" lvl="1" indent="-571500" algn="just">
              <a:lnSpc>
                <a:spcPts val="4160"/>
              </a:lnSpc>
              <a:buFont typeface="Arial" panose="020B0604020202020204" pitchFamily="34" charset="0"/>
              <a:buChar char="•"/>
            </a:pPr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обязательство по сделке исполнено лицом, являющимся стороной договора, заключенного с налогоплательщиком, и (или) лицом, которому обязательство по исполнению сделки передано по договору или закону.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997091" y="1317091"/>
            <a:ext cx="8686800" cy="5610563"/>
            <a:chOff x="-304800" y="-15693"/>
            <a:chExt cx="11582400" cy="7480747"/>
          </a:xfrm>
        </p:grpSpPr>
        <p:sp>
          <p:nvSpPr>
            <p:cNvPr id="14" name="AutoShape 14"/>
            <p:cNvSpPr/>
            <p:nvPr/>
          </p:nvSpPr>
          <p:spPr>
            <a:xfrm>
              <a:off x="0" y="2732075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304800" y="-15693"/>
              <a:ext cx="11582400" cy="2215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Black" panose="00000A00000000000000" pitchFamily="2" charset="0"/>
                </a:rPr>
                <a:t>Технические/транзитные компании</a:t>
              </a:r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611009"/>
              <a:ext cx="9956800" cy="3854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verpass Light"/>
                </a:rPr>
                <a:t>Как проверить: </a:t>
              </a:r>
            </a:p>
            <a:p>
              <a:pPr algn="just">
                <a:lnSpc>
                  <a:spcPts val="2799"/>
                </a:lnSpc>
              </a:pP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/>
              </a:endParaRPr>
            </a:p>
            <a:p>
              <a:pPr marL="1169988" indent="-44926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Запросить у налоговых органов сведения о добросовестности; </a:t>
              </a:r>
            </a:p>
            <a:p>
              <a:pPr marL="1169988" indent="-44926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Обратиться на сайт ФАС; </a:t>
              </a:r>
            </a:p>
            <a:p>
              <a:pPr marL="1169988" indent="-44926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Обоснование выбора контрагента; </a:t>
              </a:r>
            </a:p>
            <a:p>
              <a:pPr marL="1169988" indent="-44926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Сохранение деловой переписки.</a:t>
              </a:r>
            </a:p>
            <a:p>
              <a:pPr algn="just">
                <a:lnSpc>
                  <a:spcPts val="2799"/>
                </a:lnSpc>
              </a:pP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0CE359-5603-4AC6-B242-579D5BFB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2993" y="791937"/>
            <a:ext cx="12699545" cy="8466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3532" y="580118"/>
            <a:ext cx="13335000" cy="889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057BB-E34D-457B-A71F-FD43956C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36987" y="510635"/>
            <a:ext cx="13481909" cy="8984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625499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16672464" y="8483948"/>
            <a:ext cx="955485" cy="218188"/>
            <a:chOff x="0" y="0"/>
            <a:chExt cx="1273980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1461523"/>
            <a:ext cx="8750300" cy="4123694"/>
            <a:chOff x="-355600" y="-1070947"/>
            <a:chExt cx="11667067" cy="5498256"/>
          </a:xfrm>
        </p:grpSpPr>
        <p:sp>
          <p:nvSpPr>
            <p:cNvPr id="14" name="AutoShape 14"/>
            <p:cNvSpPr/>
            <p:nvPr/>
          </p:nvSpPr>
          <p:spPr>
            <a:xfrm>
              <a:off x="-355600" y="688755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270933" y="-1070947"/>
              <a:ext cx="11582400" cy="1107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Black" panose="00000A00000000000000" pitchFamily="2" charset="0"/>
                </a:rPr>
                <a:t>Дробление бизнеса</a:t>
              </a:r>
              <a:endPara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70933" y="2009554"/>
              <a:ext cx="9956800" cy="24177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verpass Light"/>
                </a:rPr>
                <a:t>Что доказывают НО:</a:t>
              </a:r>
            </a:p>
            <a:p>
              <a:pPr algn="just">
                <a:lnSpc>
                  <a:spcPts val="2799"/>
                </a:lnSpc>
              </a:pPr>
              <a:endPara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/>
              </a:endParaRP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Налоговую выгоду; 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Наличие общего управления;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egreya Medium" panose="00000600000000000000" pitchFamily="2" charset="0"/>
                </a:rPr>
                <a:t>Формальное разделение бизнеса. 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11" y="613246"/>
            <a:ext cx="13335000" cy="889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0728B-B071-4BD8-96F0-859EF7C7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611" y="603687"/>
            <a:ext cx="13450116" cy="8963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9137814" y="509455"/>
            <a:ext cx="8686800" cy="6215579"/>
            <a:chOff x="-117169" y="-1092541"/>
            <a:chExt cx="11582400" cy="8287435"/>
          </a:xfrm>
        </p:grpSpPr>
        <p:sp>
          <p:nvSpPr>
            <p:cNvPr id="14" name="AutoShape 14"/>
            <p:cNvSpPr/>
            <p:nvPr/>
          </p:nvSpPr>
          <p:spPr>
            <a:xfrm>
              <a:off x="-25400" y="2753396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117169" y="-1092541"/>
              <a:ext cx="11582400" cy="33239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Переквалификация движимого имущества в недвижимое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611009"/>
              <a:ext cx="9956800" cy="3583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Признаки объекта недвижимости:</a:t>
              </a:r>
            </a:p>
            <a:p>
              <a:pPr algn="just">
                <a:lnSpc>
                  <a:spcPts val="2799"/>
                </a:lnSpc>
              </a:pPr>
              <a:endPara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  <a:p>
              <a:pPr marL="1169988" indent="-457200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Имеет самостоятельное функциональное назначение;</a:t>
              </a:r>
            </a:p>
            <a:p>
              <a:pPr marL="1169988" indent="-457200" algn="just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Неразрывно связан с землёй; </a:t>
              </a:r>
            </a:p>
            <a:p>
              <a:pPr marL="1169988" indent="-457200" algn="just"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Возведён правомерно. 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0CE359-5603-4AC6-B242-579D5BFBC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2993" y="791937"/>
            <a:ext cx="12699545" cy="8466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448" y="605063"/>
            <a:ext cx="13335000" cy="889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52AC35-E595-4D50-B4D8-6D9309A96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63291" y="573286"/>
            <a:ext cx="13716000" cy="9140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625499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16672464" y="8483948"/>
            <a:ext cx="955485" cy="218188"/>
            <a:chOff x="0" y="0"/>
            <a:chExt cx="1273980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92200" y="1461523"/>
            <a:ext cx="8686800" cy="7729809"/>
            <a:chOff x="-270933" y="-1070947"/>
            <a:chExt cx="11582400" cy="10306407"/>
          </a:xfrm>
        </p:grpSpPr>
        <p:sp>
          <p:nvSpPr>
            <p:cNvPr id="14" name="AutoShape 14"/>
            <p:cNvSpPr/>
            <p:nvPr/>
          </p:nvSpPr>
          <p:spPr>
            <a:xfrm>
              <a:off x="-270933" y="967011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270933" y="-1070947"/>
              <a:ext cx="11582400" cy="1107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Зарплатные схемы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70933" y="2009554"/>
              <a:ext cx="9956800" cy="7225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Виды:</a:t>
              </a:r>
            </a:p>
            <a:p>
              <a:pPr algn="just">
                <a:lnSpc>
                  <a:spcPts val="2799"/>
                </a:lnSpc>
              </a:pPr>
              <a:endPara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 Light"/>
              </a:endParaRP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Оформление своих сотрудников как самозанятых и ИП ; 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Ученический договор;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«</a:t>
              </a:r>
              <a:r>
                <a:rPr lang="ru-RU" sz="3200" dirty="0">
                  <a:latin typeface="Alegreya Medium" panose="00000600000000000000" pitchFamily="2" charset="0"/>
                </a:rPr>
                <a:t>Супер зарплаты» (при достижении предельной базы по взносам, они снижаются); 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Компенсационные выплаты при увольнении</a:t>
              </a:r>
              <a:r>
                <a:rPr lang="ru-RU" sz="3200" dirty="0">
                  <a:latin typeface="Alegreya Medium" panose="00000600000000000000" pitchFamily="2" charset="0"/>
                </a:rPr>
                <a:t>;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Выплаты, не облагаемые взносами </a:t>
              </a:r>
              <a:r>
                <a:rPr lang="ru-RU" sz="3200" dirty="0">
                  <a:latin typeface="Alegreya Medium" panose="00000600000000000000" pitchFamily="2" charset="0"/>
                </a:rPr>
                <a:t>(дивиденды, проф. подготовка, мед страхование и </a:t>
              </a:r>
              <a:r>
                <a:rPr lang="ru-RU" sz="3200" dirty="0" err="1">
                  <a:latin typeface="Alegreya Medium" panose="00000600000000000000" pitchFamily="2" charset="0"/>
                </a:rPr>
                <a:t>др</a:t>
              </a:r>
              <a:r>
                <a:rPr lang="ru-RU" sz="3200" dirty="0">
                  <a:latin typeface="Alegreya Medium" panose="00000600000000000000" pitchFamily="2" charset="0"/>
                </a:rPr>
                <a:t>)</a:t>
              </a: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;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Замена части зарплаты соц. пакетом.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11" y="613246"/>
            <a:ext cx="13335000" cy="889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A4300D-C264-4261-9DA5-7F0288E2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326" y="613246"/>
            <a:ext cx="13340211" cy="889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2F8B836-E90A-45B9-A92B-577B6C8387F7}"/>
              </a:ext>
            </a:extLst>
          </p:cNvPr>
          <p:cNvSpPr/>
          <p:nvPr/>
        </p:nvSpPr>
        <p:spPr>
          <a:xfrm>
            <a:off x="3317604" y="2099092"/>
            <a:ext cx="5071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проводится дезинфекция помещений 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4C878A3-157F-4E1D-BC77-41DA60E0F542}"/>
              </a:ext>
            </a:extLst>
          </p:cNvPr>
          <p:cNvSpPr/>
          <p:nvPr/>
        </p:nvSpPr>
        <p:spPr>
          <a:xfrm rot="-10800000" flipH="1">
            <a:off x="8923199" y="1409700"/>
            <a:ext cx="45719" cy="7728994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C2E64C-169D-4872-95F6-07036884F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68" y="1761059"/>
            <a:ext cx="1475652" cy="147565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6B84A-63C3-4A51-9A8C-21C97CA04E5D}"/>
              </a:ext>
            </a:extLst>
          </p:cNvPr>
          <p:cNvSpPr/>
          <p:nvPr/>
        </p:nvSpPr>
        <p:spPr>
          <a:xfrm>
            <a:off x="1751725" y="79617"/>
            <a:ext cx="1478455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spcAft>
                <a:spcPts val="800"/>
              </a:spcAft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«популярные» нарушения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2EA99-EC9A-4406-B3C4-D05D4EF2A117}"/>
              </a:ext>
            </a:extLst>
          </p:cNvPr>
          <p:cNvSpPr/>
          <p:nvPr/>
        </p:nvSpPr>
        <p:spPr>
          <a:xfrm>
            <a:off x="3394228" y="4073480"/>
            <a:ext cx="4918334" cy="1179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приборов для </a:t>
            </a:r>
          </a:p>
          <a:p>
            <a:pPr lvl="0" algn="ctr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обеззараживания воздуха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E7EBC8-408A-48DB-8351-6EC6CEF988A4}"/>
              </a:ext>
            </a:extLst>
          </p:cNvPr>
          <p:cNvSpPr/>
          <p:nvPr/>
        </p:nvSpPr>
        <p:spPr>
          <a:xfrm>
            <a:off x="3050876" y="5829361"/>
            <a:ext cx="5803357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Недостаточный запас масок и средств дезинфекции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E025F9-2794-41F6-BE09-45D8ED87E392}"/>
              </a:ext>
            </a:extLst>
          </p:cNvPr>
          <p:cNvSpPr/>
          <p:nvPr/>
        </p:nvSpPr>
        <p:spPr>
          <a:xfrm>
            <a:off x="10801120" y="7295778"/>
            <a:ext cx="8185755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обеспечено социальное дистанцирование, не назначен ответственный за профилактику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666C6D-AA55-444F-A3CC-F34A080F1136}"/>
              </a:ext>
            </a:extLst>
          </p:cNvPr>
          <p:cNvSpPr/>
          <p:nvPr/>
        </p:nvSpPr>
        <p:spPr>
          <a:xfrm>
            <a:off x="11858762" y="1831123"/>
            <a:ext cx="5613800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журнала измерения температуры персонала и термометра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8FA54B-BBB4-40DC-97EB-46B48936CBFB}"/>
              </a:ext>
            </a:extLst>
          </p:cNvPr>
          <p:cNvSpPr/>
          <p:nvPr/>
        </p:nvSpPr>
        <p:spPr>
          <a:xfrm>
            <a:off x="12080830" y="3925342"/>
            <a:ext cx="5169663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маркировки уборочного инвентаря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F7730C-69B2-4F51-AA45-916A26F97120}"/>
              </a:ext>
            </a:extLst>
          </p:cNvPr>
          <p:cNvSpPr/>
          <p:nvPr/>
        </p:nvSpPr>
        <p:spPr>
          <a:xfrm>
            <a:off x="11636140" y="5709844"/>
            <a:ext cx="6515716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входного контроля, сотрудники не носят СИЗ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1BADFC-E3FF-48F1-85B7-FA8E8C9EE4FB}"/>
              </a:ext>
            </a:extLst>
          </p:cNvPr>
          <p:cNvSpPr/>
          <p:nvPr/>
        </p:nvSpPr>
        <p:spPr>
          <a:xfrm>
            <a:off x="3175823" y="7315117"/>
            <a:ext cx="5229792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антисептиков, сертификата на дезинфицирующее средства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457D4D-F4AC-439F-8D6E-BE17D44CC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77" y="3714990"/>
            <a:ext cx="1563843" cy="15638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6AEC5AD-A1FD-4AF5-9D55-61DC9CF4D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68" y="5660345"/>
            <a:ext cx="1475652" cy="147565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5F23BDE-24EA-4033-83B9-81B8A7AD6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8" y="7517509"/>
            <a:ext cx="1421333" cy="14213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5A5857-0C2C-4B32-8756-695935EAC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48" y="1722098"/>
            <a:ext cx="1517607" cy="151760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22C231-4F1D-4F0F-B5B8-4509BD7FC6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03" y="3687443"/>
            <a:ext cx="1475652" cy="14756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4A70C20-0ABD-4235-A24A-6293FE4E9A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03" y="5672838"/>
            <a:ext cx="1475652" cy="14756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4C6E651-7081-4665-B429-0FABCFED67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48" y="7496013"/>
            <a:ext cx="1464323" cy="146432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17628-4107-44DA-8F27-21298B97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736236" y="0"/>
            <a:ext cx="15430501" cy="10287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B8B5E7-F411-48CB-9719-125C7C17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0052" y="-58203"/>
            <a:ext cx="13668540" cy="10287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891890" y="4224312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Предписание;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  <a:ln>
            <a:noFill/>
          </a:ln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02822" y="2577972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299182" y="4096574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299182" y="5675889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299182" y="8248986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559244" y="2732837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Временный запрет работы; 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891889" y="5277044"/>
            <a:ext cx="7102475" cy="2712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Штраф для Директора и Организации</a:t>
            </a:r>
            <a:r>
              <a:rPr lang="ru-RU" sz="40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 </a:t>
            </a:r>
            <a:r>
              <a:rPr lang="ru-RU" sz="4000" spc="160" dirty="0">
                <a:latin typeface="Alegreya Medium" panose="00000600000000000000" pitchFamily="2" charset="0"/>
              </a:rPr>
              <a:t>(от 50 до 150 тысяч рублей) и Организации (от 200 до 500 тысяч рублей);; </a:t>
            </a:r>
            <a:endParaRPr lang="en-US" sz="4000" spc="160" dirty="0"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891890" y="7372339"/>
            <a:ext cx="8859528" cy="1635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endParaRPr lang="ru-RU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  <a:p>
            <a:pPr>
              <a:lnSpc>
                <a:spcPts val="4160"/>
              </a:lnSpc>
            </a:pPr>
            <a:endParaRPr lang="ru-RU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Приостановление деятельности.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Возможные последствия нарушений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157" y="9486900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1199941" y="-370185"/>
            <a:ext cx="11305669" cy="11027370"/>
          </a:xfrm>
          <a:prstGeom prst="rect">
            <a:avLst/>
          </a:prstGeom>
          <a:solidFill>
            <a:srgbClr val="1A1B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CDA63C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1609223" y="3371414"/>
            <a:ext cx="6496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legreya Black" panose="00000A00000000000000" pitchFamily="2" charset="0"/>
              </a:rPr>
              <a:t>Оспаривание предписания Роспотребнадзора в досудебном порядке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E5CD3E-4BB1-4CA2-9280-0884C2F6C341}"/>
              </a:ext>
            </a:extLst>
          </p:cNvPr>
          <p:cNvSpPr/>
          <p:nvPr/>
        </p:nvSpPr>
        <p:spPr>
          <a:xfrm>
            <a:off x="11506200" y="6336677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legreya Medium" panose="00000600000000000000" pitchFamily="2" charset="0"/>
              </a:rPr>
              <a:t>Ответчик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35DC17-74D2-4647-869E-7C7029E3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133237"/>
            <a:ext cx="2941830" cy="29418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27CBE6-4FD6-4206-8CB4-DF64AF2E9417}"/>
              </a:ext>
            </a:extLst>
          </p:cNvPr>
          <p:cNvSpPr/>
          <p:nvPr/>
        </p:nvSpPr>
        <p:spPr>
          <a:xfrm>
            <a:off x="9221223" y="-126638"/>
            <a:ext cx="9261184" cy="10855920"/>
          </a:xfrm>
          <a:prstGeom prst="rect">
            <a:avLst/>
          </a:prstGeom>
          <a:solidFill>
            <a:srgbClr val="E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77C60233-8521-48D2-AD89-D8AE67C3C791}"/>
              </a:ext>
            </a:extLst>
          </p:cNvPr>
          <p:cNvSpPr/>
          <p:nvPr/>
        </p:nvSpPr>
        <p:spPr>
          <a:xfrm>
            <a:off x="1905000" y="136343"/>
            <a:ext cx="16535400" cy="121421"/>
          </a:xfrm>
          <a:prstGeom prst="rect">
            <a:avLst/>
          </a:prstGeom>
          <a:solidFill>
            <a:srgbClr val="1A1B18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5161E8-39FC-4FBE-B224-19503EEA4AAA}"/>
              </a:ext>
            </a:extLst>
          </p:cNvPr>
          <p:cNvSpPr/>
          <p:nvPr/>
        </p:nvSpPr>
        <p:spPr>
          <a:xfrm>
            <a:off x="10252448" y="3289689"/>
            <a:ext cx="5844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Alegreya Black" panose="00000A00000000000000" pitchFamily="2" charset="0"/>
              </a:rPr>
              <a:t>Оспаривание предписания Роспотребнадзора в судебном порядке </a:t>
            </a:r>
          </a:p>
        </p:txBody>
      </p:sp>
    </p:spTree>
    <p:extLst>
      <p:ext uri="{BB962C8B-B14F-4D97-AF65-F5344CB8AC3E}">
        <p14:creationId xmlns:p14="http://schemas.microsoft.com/office/powerpoint/2010/main" val="117965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2F8B836-E90A-45B9-A92B-577B6C8387F7}"/>
              </a:ext>
            </a:extLst>
          </p:cNvPr>
          <p:cNvSpPr/>
          <p:nvPr/>
        </p:nvSpPr>
        <p:spPr>
          <a:xfrm>
            <a:off x="3235951" y="2375040"/>
            <a:ext cx="5744590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нарушает требования охраны труда 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E4C878A3-157F-4E1D-BC77-41DA60E0F542}"/>
              </a:ext>
            </a:extLst>
          </p:cNvPr>
          <p:cNvSpPr/>
          <p:nvPr/>
        </p:nvSpPr>
        <p:spPr>
          <a:xfrm rot="-10800000" flipH="1">
            <a:off x="8923199" y="2171700"/>
            <a:ext cx="57341" cy="6966994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B6B84A-63C3-4A51-9A8C-21C97CA04E5D}"/>
              </a:ext>
            </a:extLst>
          </p:cNvPr>
          <p:cNvSpPr/>
          <p:nvPr/>
        </p:nvSpPr>
        <p:spPr>
          <a:xfrm>
            <a:off x="3155749" y="358777"/>
            <a:ext cx="11534900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Black" panose="00000A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государственной инспекции труда. Выявляемые нарушения.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C2EA99-EC9A-4406-B3C4-D05D4EF2A117}"/>
              </a:ext>
            </a:extLst>
          </p:cNvPr>
          <p:cNvSpPr/>
          <p:nvPr/>
        </p:nvSpPr>
        <p:spPr>
          <a:xfrm>
            <a:off x="3235950" y="4664414"/>
            <a:ext cx="5687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нарушает правила выплаты зарплаты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E7EBC8-408A-48DB-8351-6EC6CEF988A4}"/>
              </a:ext>
            </a:extLst>
          </p:cNvPr>
          <p:cNvSpPr/>
          <p:nvPr/>
        </p:nvSpPr>
        <p:spPr>
          <a:xfrm>
            <a:off x="3355719" y="6544691"/>
            <a:ext cx="4902752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неправильно ведёт книгу учёта движения трудовых книжек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666C6D-AA55-444F-A3CC-F34A080F1136}"/>
              </a:ext>
            </a:extLst>
          </p:cNvPr>
          <p:cNvSpPr/>
          <p:nvPr/>
        </p:nvSpPr>
        <p:spPr>
          <a:xfrm>
            <a:off x="11224994" y="2815072"/>
            <a:ext cx="5985715" cy="21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не прописывает в правилах внутреннего трудового распорядка все необходимые ведения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8FA54B-BBB4-40DC-97EB-46B48936CBFB}"/>
              </a:ext>
            </a:extLst>
          </p:cNvPr>
          <p:cNvSpPr/>
          <p:nvPr/>
        </p:nvSpPr>
        <p:spPr>
          <a:xfrm>
            <a:off x="11298796" y="6189376"/>
            <a:ext cx="6709020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нарушает требования к содержанию трудовых договоров </a:t>
            </a:r>
          </a:p>
        </p:txBody>
      </p:sp>
      <p:pic>
        <p:nvPicPr>
          <p:cNvPr id="19" name="Рисунок 18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A37CF92-5943-4C90-BDF5-318B8950B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71699"/>
            <a:ext cx="1475652" cy="147565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A36453-54EE-466F-A62F-A286B6FE2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08" y="6034319"/>
            <a:ext cx="1606121" cy="160612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A6E7AC-EE8F-4E76-B42E-981CAF113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53" y="2953337"/>
            <a:ext cx="1563276" cy="156327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78791C-0DC5-41B3-A30F-5518599CD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58186"/>
            <a:ext cx="1475652" cy="14756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C1EC54-DBF6-48E0-80E8-F2277B2D3A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23" y="4331771"/>
            <a:ext cx="1741995" cy="17419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ст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2CC0E07F-F97C-4E33-9CE7-37AFA74C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27377" y="-116403"/>
            <a:ext cx="15551804" cy="104002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769698" y="2732589"/>
            <a:ext cx="7102475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Мониторинговая закупка;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94592" y="1013416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390952" y="253201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375406" y="4050620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375406" y="5586812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776437" y="1213987"/>
            <a:ext cx="8227817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Контрольная закупка;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769698" y="4251191"/>
            <a:ext cx="8859528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Выборочный контроль;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794721" y="5787383"/>
            <a:ext cx="8859528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Инспекционный визит;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Новые виды проверок с 01 июля 2021 года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2E0836-5B19-4D0A-AFBD-CD706EFD1361}"/>
              </a:ext>
            </a:extLst>
          </p:cNvPr>
          <p:cNvSpPr/>
          <p:nvPr/>
        </p:nvSpPr>
        <p:spPr>
          <a:xfrm>
            <a:off x="7388460" y="7117244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223D88D-D48E-4C51-99E7-836A66AC40B5}"/>
              </a:ext>
            </a:extLst>
          </p:cNvPr>
          <p:cNvSpPr/>
          <p:nvPr/>
        </p:nvSpPr>
        <p:spPr>
          <a:xfrm>
            <a:off x="7351183" y="864216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E43F0-CEE2-4305-954C-76144C173AA3}"/>
              </a:ext>
            </a:extLst>
          </p:cNvPr>
          <p:cNvSpPr/>
          <p:nvPr/>
        </p:nvSpPr>
        <p:spPr>
          <a:xfrm>
            <a:off x="8684999" y="7225482"/>
            <a:ext cx="8526552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Рейдовый осмотр;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F46498-5FFB-4480-AB13-AB2EFFB43BCE}"/>
              </a:ext>
            </a:extLst>
          </p:cNvPr>
          <p:cNvSpPr/>
          <p:nvPr/>
        </p:nvSpPr>
        <p:spPr>
          <a:xfrm>
            <a:off x="8684999" y="8732668"/>
            <a:ext cx="9408666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Документарная и выездная проверки.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73" y="9645163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16672464" y="8483948"/>
            <a:ext cx="955485" cy="218188"/>
            <a:chOff x="0" y="0"/>
            <a:chExt cx="1273980" cy="290918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028700" y="1461523"/>
            <a:ext cx="8750300" cy="5216301"/>
            <a:chOff x="-355600" y="-1070947"/>
            <a:chExt cx="11667067" cy="6955065"/>
          </a:xfrm>
        </p:grpSpPr>
        <p:sp>
          <p:nvSpPr>
            <p:cNvPr id="14" name="AutoShape 14"/>
            <p:cNvSpPr/>
            <p:nvPr/>
          </p:nvSpPr>
          <p:spPr>
            <a:xfrm>
              <a:off x="-355600" y="688755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270933" y="-1070947"/>
              <a:ext cx="11582400" cy="1107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Камеральные проверки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70933" y="2009554"/>
              <a:ext cx="9956800" cy="3874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Виды:</a:t>
              </a:r>
            </a:p>
            <a:p>
              <a:pPr algn="just">
                <a:lnSpc>
                  <a:spcPts val="2799"/>
                </a:lnSpc>
              </a:pPr>
              <a:endPara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 Light"/>
              </a:endParaRP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Лицензионная проверка; </a:t>
              </a:r>
            </a:p>
            <a:p>
              <a:pPr marL="1079500" indent="-457200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Регистрационная проверка Регистрационная проверка ФНС;</a:t>
              </a:r>
            </a:p>
            <a:p>
              <a:pPr marL="1079500" indent="-457200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Регистрационная проверка Роспатента;</a:t>
              </a:r>
            </a:p>
            <a:p>
              <a:pPr marL="1079500" indent="-457200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Иные. 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EA4AE-AABF-4C3A-BB20-FB452162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11" y="613246"/>
            <a:ext cx="13335000" cy="889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ст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2CC0E07F-F97C-4E33-9CE7-37AFA74C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827377" y="-116403"/>
            <a:ext cx="15551804" cy="104002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769698" y="2533247"/>
            <a:ext cx="9137302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Обобщение правоприменительной практики;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94592" y="1013416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390952" y="253201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375406" y="4050620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375406" y="5586812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8776437" y="1213987"/>
            <a:ext cx="8227817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Информирование;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769698" y="4000765"/>
            <a:ext cx="8834505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Меры стимулирования добросовестности;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769698" y="5787383"/>
            <a:ext cx="8884551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Объявление предостережения;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Профилактические мероприятия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72E0836-5B19-4D0A-AFBD-CD706EFD1361}"/>
              </a:ext>
            </a:extLst>
          </p:cNvPr>
          <p:cNvSpPr/>
          <p:nvPr/>
        </p:nvSpPr>
        <p:spPr>
          <a:xfrm>
            <a:off x="7388460" y="7117244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5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223D88D-D48E-4C51-99E7-836A66AC40B5}"/>
              </a:ext>
            </a:extLst>
          </p:cNvPr>
          <p:cNvSpPr/>
          <p:nvPr/>
        </p:nvSpPr>
        <p:spPr>
          <a:xfrm>
            <a:off x="7351183" y="8642168"/>
            <a:ext cx="758416" cy="758416"/>
          </a:xfrm>
          <a:prstGeom prst="ellipse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E43F0-CEE2-4305-954C-76144C173AA3}"/>
              </a:ext>
            </a:extLst>
          </p:cNvPr>
          <p:cNvSpPr/>
          <p:nvPr/>
        </p:nvSpPr>
        <p:spPr>
          <a:xfrm>
            <a:off x="8684999" y="7225482"/>
            <a:ext cx="8526552" cy="6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Консультирование;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F46498-5FFB-4480-AB13-AB2EFFB43BCE}"/>
              </a:ext>
            </a:extLst>
          </p:cNvPr>
          <p:cNvSpPr/>
          <p:nvPr/>
        </p:nvSpPr>
        <p:spPr>
          <a:xfrm>
            <a:off x="8684999" y="8732668"/>
            <a:ext cx="4932119" cy="650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75000"/>
                    <a:lumOff val="25000"/>
                  </a:schemeClr>
                </a:solidFill>
                <a:latin typeface="Alegreya Medium" panose="00000600000000000000" pitchFamily="2" charset="0"/>
              </a:rPr>
              <a:t>Самообследование.</a:t>
            </a:r>
            <a:endParaRPr lang="en-US" sz="4000" spc="160" dirty="0">
              <a:solidFill>
                <a:schemeClr val="tx1">
                  <a:lumMod val="75000"/>
                  <a:lumOff val="25000"/>
                </a:schemeClr>
              </a:solidFill>
              <a:latin typeface="Alegreya Medium" panose="000006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173" y="9645163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BDFAB-88F3-4924-A29E-52AC38AF3572}"/>
              </a:ext>
            </a:extLst>
          </p:cNvPr>
          <p:cNvSpPr/>
          <p:nvPr/>
        </p:nvSpPr>
        <p:spPr>
          <a:xfrm>
            <a:off x="-919208" y="-393529"/>
            <a:ext cx="20126415" cy="10684470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3960406" y="3467100"/>
            <a:ext cx="1154675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Риск-ориентированный подход: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Главное – не количество нарушений,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а предотвращенный вред.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28699" y="3925676"/>
            <a:ext cx="16230600" cy="29294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7" name="TextBox 7"/>
          <p:cNvSpPr txBox="1"/>
          <p:nvPr/>
        </p:nvSpPr>
        <p:spPr>
          <a:xfrm>
            <a:off x="1028699" y="2577243"/>
            <a:ext cx="15701962" cy="1240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50"/>
              </a:lnSpc>
            </a:pPr>
            <a:r>
              <a:rPr lang="ru-RU" sz="6000" dirty="0">
                <a:solidFill>
                  <a:srgbClr val="1A1B18"/>
                </a:solidFill>
                <a:latin typeface="Alegreya Black" panose="00000A00000000000000" pitchFamily="2" charset="0"/>
              </a:rPr>
              <a:t>Резюме</a:t>
            </a:r>
            <a:endParaRPr lang="en-US" sz="6000" dirty="0">
              <a:solidFill>
                <a:srgbClr val="1A1B18"/>
              </a:solidFill>
              <a:latin typeface="Alegreya Black" panose="00000A00000000000000" pitchFamily="2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20000"/>
              </a:solidFill>
            </p:spPr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03815" y="9040112"/>
            <a:ext cx="955485" cy="218188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20000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3048000" y="3924300"/>
            <a:ext cx="130683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rPr>
              <a:t>Выездные и камеральные проверки: не так страшен дьявол, если знать мелочи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028700" y="8498387"/>
            <a:ext cx="16230600" cy="32074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481C-7CB3-4255-B810-76F0505F7ABD}"/>
              </a:ext>
            </a:extLst>
          </p:cNvPr>
          <p:cNvSpPr/>
          <p:nvPr/>
        </p:nvSpPr>
        <p:spPr>
          <a:xfrm>
            <a:off x="-690609" y="-585569"/>
            <a:ext cx="19669215" cy="10745569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3759352" y="571500"/>
            <a:ext cx="10769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Камеральная налоговая проверка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6A1F95F-2473-4583-9F69-E518CC1F2000}"/>
              </a:ext>
            </a:extLst>
          </p:cNvPr>
          <p:cNvSpPr/>
          <p:nvPr/>
        </p:nvSpPr>
        <p:spPr>
          <a:xfrm>
            <a:off x="4876800" y="1595399"/>
            <a:ext cx="8115300" cy="28145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2FE9FF-BAD3-4D21-819A-092B50B5587E}"/>
              </a:ext>
            </a:extLst>
          </p:cNvPr>
          <p:cNvSpPr/>
          <p:nvPr/>
        </p:nvSpPr>
        <p:spPr>
          <a:xfrm>
            <a:off x="3276600" y="2295615"/>
            <a:ext cx="122682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Место проведения: налоговый орган. 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2. Используемые материалы: документы, представленные налогоплательщиком в налоговый орган.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3. Основание: без  специального решения.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4. Срок: общий – 3 месяца. (По НДС 2 месяца). </a:t>
            </a: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5. Проведение повторной проверки недопустимо. </a:t>
            </a: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57720-4937-42A7-8038-A68C00252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7" y="3616706"/>
            <a:ext cx="1143000" cy="1143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458AB-B133-448F-A6B1-A775E317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9994" y="1943100"/>
            <a:ext cx="1143000" cy="114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98383A-1D19-4327-9D33-1181CB1D2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01" y="5313704"/>
            <a:ext cx="11430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322EF-76D2-4DCF-8A8F-92AD1F43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1" y="6939632"/>
            <a:ext cx="995999" cy="995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E6766-0999-4AB8-B04C-49EC7C06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88" y="8443898"/>
            <a:ext cx="1013206" cy="1013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017628-4107-44DA-8F27-21298B97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736236" y="0"/>
            <a:ext cx="15430501" cy="10287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8ED3D5D-1119-4019-BE4C-BDF8D88C2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272964" y="271327"/>
            <a:ext cx="10403404" cy="9627945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E0F6885-67A8-4DF0-B8C3-308541C62225}"/>
              </a:ext>
            </a:extLst>
          </p:cNvPr>
          <p:cNvSpPr txBox="1"/>
          <p:nvPr/>
        </p:nvSpPr>
        <p:spPr>
          <a:xfrm>
            <a:off x="8590475" y="4251557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Вызов налогоплательщика;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095500" y="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62AAB049-E3B4-4805-95C2-3E145E7DD218}"/>
              </a:ext>
            </a:extLst>
          </p:cNvPr>
          <p:cNvSpPr/>
          <p:nvPr/>
        </p:nvSpPr>
        <p:spPr>
          <a:xfrm>
            <a:off x="7694265" y="-58201"/>
            <a:ext cx="6032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8F8792-00C0-4AE8-950C-9231DF1750CE}"/>
              </a:ext>
            </a:extLst>
          </p:cNvPr>
          <p:cNvSpPr/>
          <p:nvPr/>
        </p:nvSpPr>
        <p:spPr>
          <a:xfrm>
            <a:off x="7302822" y="2577972"/>
            <a:ext cx="758416" cy="758416"/>
          </a:xfrm>
          <a:prstGeom prst="ellipse">
            <a:avLst/>
          </a:prstGeom>
          <a:solidFill>
            <a:srgbClr val="E20000"/>
          </a:solidFill>
          <a:ln>
            <a:solidFill>
              <a:srgbClr val="CD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C33C1D5-0861-43E0-A963-140C25AE789B}"/>
              </a:ext>
            </a:extLst>
          </p:cNvPr>
          <p:cNvSpPr/>
          <p:nvPr/>
        </p:nvSpPr>
        <p:spPr>
          <a:xfrm>
            <a:off x="7299182" y="4096574"/>
            <a:ext cx="758416" cy="758416"/>
          </a:xfrm>
          <a:prstGeom prst="ellipse">
            <a:avLst/>
          </a:prstGeom>
          <a:solidFill>
            <a:srgbClr val="E20000"/>
          </a:solidFill>
          <a:ln>
            <a:solidFill>
              <a:srgbClr val="CD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F547E57-E832-49CF-94FD-83DCBD86F2C1}"/>
              </a:ext>
            </a:extLst>
          </p:cNvPr>
          <p:cNvSpPr/>
          <p:nvPr/>
        </p:nvSpPr>
        <p:spPr>
          <a:xfrm>
            <a:off x="7299182" y="5675889"/>
            <a:ext cx="758416" cy="758416"/>
          </a:xfrm>
          <a:prstGeom prst="ellipse">
            <a:avLst/>
          </a:prstGeom>
          <a:solidFill>
            <a:srgbClr val="E20000"/>
          </a:solidFill>
          <a:ln>
            <a:solidFill>
              <a:srgbClr val="CD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D0BAA2-A23E-49D4-AAED-AD8E487B9611}"/>
              </a:ext>
            </a:extLst>
          </p:cNvPr>
          <p:cNvSpPr/>
          <p:nvPr/>
        </p:nvSpPr>
        <p:spPr>
          <a:xfrm>
            <a:off x="7299182" y="7218800"/>
            <a:ext cx="758416" cy="758416"/>
          </a:xfrm>
          <a:prstGeom prst="ellipse">
            <a:avLst/>
          </a:prstGeom>
          <a:solidFill>
            <a:srgbClr val="E20000"/>
          </a:solidFill>
          <a:ln>
            <a:solidFill>
              <a:srgbClr val="CDA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legreya Black" panose="00000A00000000000000" pitchFamily="2" charset="0"/>
              </a:rPr>
              <a:t>4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0ED151E-BDB8-4C51-A7EF-17DE68D7FEC8}"/>
              </a:ext>
            </a:extLst>
          </p:cNvPr>
          <p:cNvSpPr txBox="1"/>
          <p:nvPr/>
        </p:nvSpPr>
        <p:spPr>
          <a:xfrm>
            <a:off x="6215206" y="2718584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Осмотр;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27FCF967-5FEB-4239-9655-FE9257BD625D}"/>
              </a:ext>
            </a:extLst>
          </p:cNvPr>
          <p:cNvSpPr txBox="1"/>
          <p:nvPr/>
        </p:nvSpPr>
        <p:spPr>
          <a:xfrm>
            <a:off x="8542029" y="5835726"/>
            <a:ext cx="7102475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Привлечение специалиста;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A5A37DA7-FB92-452E-900D-AC5A91AE1684}"/>
              </a:ext>
            </a:extLst>
          </p:cNvPr>
          <p:cNvSpPr txBox="1"/>
          <p:nvPr/>
        </p:nvSpPr>
        <p:spPr>
          <a:xfrm>
            <a:off x="8887917" y="7133551"/>
            <a:ext cx="8859528" cy="1096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rPr>
              <a:t>Представление дополнительной информации. </a:t>
            </a:r>
            <a:endParaRPr lang="en-US" sz="4000" spc="160" dirty="0">
              <a:solidFill>
                <a:schemeClr val="tx1">
                  <a:lumMod val="85000"/>
                  <a:lumOff val="15000"/>
                </a:schemeClr>
              </a:solidFill>
              <a:latin typeface="Alegreya Medium" panose="000006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C3BEA0-F6FF-48C0-B74C-E085EEF86992}"/>
              </a:ext>
            </a:extLst>
          </p:cNvPr>
          <p:cNvSpPr/>
          <p:nvPr/>
        </p:nvSpPr>
        <p:spPr>
          <a:xfrm flipH="1">
            <a:off x="890666" y="3694840"/>
            <a:ext cx="5560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160" dirty="0">
                <a:solidFill>
                  <a:srgbClr val="FFFFFF"/>
                </a:solidFill>
                <a:latin typeface="Alegreya Medium" panose="00000600000000000000" pitchFamily="2" charset="0"/>
              </a:rPr>
              <a:t>Отдельные мероприятия налогового контроля, проводимы на территории налогоплательщика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9652290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7">
            <a:extLst>
              <a:ext uri="{FF2B5EF4-FFF2-40B4-BE49-F238E27FC236}">
                <a16:creationId xmlns:a16="http://schemas.microsoft.com/office/drawing/2014/main" id="{4BB883BE-3BDE-4422-BA5B-0F74D5AEBEDE}"/>
              </a:ext>
            </a:extLst>
          </p:cNvPr>
          <p:cNvSpPr/>
          <p:nvPr/>
        </p:nvSpPr>
        <p:spPr>
          <a:xfrm>
            <a:off x="2971800" y="0"/>
            <a:ext cx="15316200" cy="78336"/>
          </a:xfrm>
          <a:prstGeom prst="rect">
            <a:avLst/>
          </a:prstGeom>
          <a:solidFill>
            <a:srgbClr val="E20000"/>
          </a:solidFill>
        </p:spPr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CEA01DD-4AE6-428D-92E4-51B26E9DC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36591"/>
              </p:ext>
            </p:extLst>
          </p:nvPr>
        </p:nvGraphicFramePr>
        <p:xfrm>
          <a:off x="1981200" y="2120900"/>
          <a:ext cx="14325600" cy="938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760C00C2-71B8-4AD0-B6E7-40B0A699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99" y="6446837"/>
            <a:ext cx="40059429" cy="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665462-2F55-417D-B001-81718E7DDAED}"/>
              </a:ext>
            </a:extLst>
          </p:cNvPr>
          <p:cNvSpPr/>
          <p:nvPr/>
        </p:nvSpPr>
        <p:spPr>
          <a:xfrm>
            <a:off x="5523389" y="535149"/>
            <a:ext cx="7468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rPr>
              <a:t>Общий механизм КНП  </a:t>
            </a: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818679C2-E31F-4164-A3AB-4B371F705C55}"/>
              </a:ext>
            </a:extLst>
          </p:cNvPr>
          <p:cNvSpPr/>
          <p:nvPr/>
        </p:nvSpPr>
        <p:spPr>
          <a:xfrm>
            <a:off x="4876800" y="1595399"/>
            <a:ext cx="8115300" cy="28145"/>
          </a:xfrm>
          <a:prstGeom prst="rect">
            <a:avLst/>
          </a:prstGeom>
          <a:solidFill>
            <a:srgbClr val="E20000"/>
          </a:solid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8915400" y="2226019"/>
            <a:ext cx="8686800" cy="4229743"/>
            <a:chOff x="-304800" y="1030105"/>
            <a:chExt cx="11582400" cy="5639656"/>
          </a:xfrm>
        </p:grpSpPr>
        <p:sp>
          <p:nvSpPr>
            <p:cNvPr id="14" name="AutoShape 14"/>
            <p:cNvSpPr/>
            <p:nvPr/>
          </p:nvSpPr>
          <p:spPr>
            <a:xfrm>
              <a:off x="0" y="2301716"/>
              <a:ext cx="10820400" cy="37527"/>
            </a:xfrm>
            <a:prstGeom prst="rect">
              <a:avLst/>
            </a:prstGeom>
            <a:solidFill>
              <a:srgbClr val="E2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-304800" y="1030105"/>
              <a:ext cx="1158240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Black" panose="00000A00000000000000" pitchFamily="2" charset="0"/>
                </a:rPr>
                <a:t>Выездная проверка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Black" panose="00000A00000000000000" pitchFamily="2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04800" y="3294479"/>
              <a:ext cx="9956800" cy="33752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verpass Light"/>
                </a:rPr>
                <a:t>	</a:t>
              </a: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Виды:</a:t>
              </a:r>
            </a:p>
            <a:p>
              <a:pPr marL="1341438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Выездная налоговая проверка; </a:t>
              </a:r>
            </a:p>
            <a:p>
              <a:pPr marL="1341437" lvl="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Полицейская проверка; </a:t>
              </a:r>
            </a:p>
            <a:p>
              <a:pPr marL="1341437" lvl="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Проверка Роспотребнадзора;</a:t>
              </a:r>
            </a:p>
            <a:p>
              <a:pPr marL="1341437" lvl="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Проверка ГИТ; </a:t>
              </a:r>
            </a:p>
            <a:p>
              <a:pPr marL="1341437" lvl="3" algn="just">
                <a:lnSpc>
                  <a:spcPts val="2799"/>
                </a:lnSpc>
              </a:pP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egreya Medium" panose="00000600000000000000" pitchFamily="2" charset="0"/>
                </a:rPr>
                <a:t>•	И иные. </a:t>
              </a:r>
            </a:p>
            <a:p>
              <a:pPr marL="1695450" lvl="3" indent="-354013" algn="just">
                <a:lnSpc>
                  <a:spcPts val="2799"/>
                </a:lnSpc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egreya Medium" panose="00000600000000000000" pitchFamily="2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12703" r="12703"/>
          <a:stretch>
            <a:fillRect/>
          </a:stretch>
        </p:blipFill>
        <p:spPr>
          <a:xfrm>
            <a:off x="3491526" y="1028700"/>
            <a:ext cx="4097579" cy="822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984A84-B624-4BAC-87DA-5DB0CED9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2615" y="1028700"/>
            <a:ext cx="12761720" cy="853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7481C-7CB3-4255-B810-76F0505F7ABD}"/>
              </a:ext>
            </a:extLst>
          </p:cNvPr>
          <p:cNvSpPr/>
          <p:nvPr/>
        </p:nvSpPr>
        <p:spPr>
          <a:xfrm>
            <a:off x="0" y="0"/>
            <a:ext cx="19669215" cy="10745569"/>
          </a:xfrm>
          <a:prstGeom prst="rect">
            <a:avLst/>
          </a:prstGeom>
          <a:solidFill>
            <a:srgbClr val="1A1B18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16192500" y="0"/>
            <a:ext cx="2095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3" name="AutoShape 3"/>
          <p:cNvSpPr/>
          <p:nvPr/>
        </p:nvSpPr>
        <p:spPr>
          <a:xfrm>
            <a:off x="0" y="10160000"/>
            <a:ext cx="16192500" cy="127000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1F7E9F-A26D-4CFF-AE3D-8CD4043A3FE0}"/>
              </a:ext>
            </a:extLst>
          </p:cNvPr>
          <p:cNvSpPr/>
          <p:nvPr/>
        </p:nvSpPr>
        <p:spPr>
          <a:xfrm>
            <a:off x="3759352" y="571500"/>
            <a:ext cx="98219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legreya Black" panose="00000A00000000000000" pitchFamily="2" charset="0"/>
              </a:rPr>
              <a:t>Выездная налоговая проверка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A477EF-4359-45DD-B674-B5E764F37EDE}"/>
              </a:ext>
            </a:extLst>
          </p:cNvPr>
          <p:cNvSpPr/>
          <p:nvPr/>
        </p:nvSpPr>
        <p:spPr>
          <a:xfrm>
            <a:off x="15095937" y="92366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legreya Medium" panose="00000600000000000000" pitchFamily="2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46A1F95F-2473-4583-9F69-E518CC1F2000}"/>
              </a:ext>
            </a:extLst>
          </p:cNvPr>
          <p:cNvSpPr/>
          <p:nvPr/>
        </p:nvSpPr>
        <p:spPr>
          <a:xfrm>
            <a:off x="4876800" y="1595399"/>
            <a:ext cx="8115300" cy="28145"/>
          </a:xfrm>
          <a:prstGeom prst="rect">
            <a:avLst/>
          </a:prstGeom>
          <a:solidFill>
            <a:srgbClr val="E20000"/>
          </a:solid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2FE9FF-BAD3-4D21-819A-092B50B5587E}"/>
              </a:ext>
            </a:extLst>
          </p:cNvPr>
          <p:cNvSpPr/>
          <p:nvPr/>
        </p:nvSpPr>
        <p:spPr>
          <a:xfrm>
            <a:off x="3429000" y="2285102"/>
            <a:ext cx="12268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Место проведения: по общему правилу по месту нахождения налогоплательщика.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2. Используемые материалы: документы, предметы и иные объекты, имеющиеся у налогоплательщика.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3. Основание: решение руководителя налогового органа  или его заместителя.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4. Срок: общий – 2 месяца. (Продлевается до 4ёх или 6ти)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Проверяемый период – не более 3ёх лет.</a:t>
            </a:r>
          </a:p>
          <a:p>
            <a:endParaRPr lang="ru-RU" sz="3200" dirty="0">
              <a:solidFill>
                <a:schemeClr val="bg1"/>
              </a:solidFill>
              <a:latin typeface="Alegreya Black" panose="00000A00000000000000" pitchFamily="2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5. Проведение повторной проверки </a:t>
            </a:r>
          </a:p>
          <a:p>
            <a:r>
              <a:rPr lang="ru-RU" sz="3200" dirty="0">
                <a:solidFill>
                  <a:schemeClr val="bg1"/>
                </a:solidFill>
                <a:latin typeface="Alegreya Black" panose="00000A00000000000000" pitchFamily="2" charset="0"/>
              </a:rPr>
              <a:t>недопустимо. </a:t>
            </a:r>
          </a:p>
          <a:p>
            <a:endParaRPr lang="ru-RU" sz="2800" dirty="0">
              <a:solidFill>
                <a:schemeClr val="bg1"/>
              </a:solidFill>
              <a:latin typeface="Alegreya Black" panose="00000A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57720-4937-42A7-8038-A68C00252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62" y="3642540"/>
            <a:ext cx="1143000" cy="1143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C458AB-B133-448F-A6B1-A775E317F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1552" y="2042057"/>
            <a:ext cx="1143000" cy="114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98383A-1D19-4327-9D33-1181CB1D2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90" y="5207551"/>
            <a:ext cx="1143000" cy="1143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322EF-76D2-4DCF-8A8F-92AD1F43B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63" y="6761277"/>
            <a:ext cx="995999" cy="995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E6766-0999-4AB8-B04C-49EC7C06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59" y="8230186"/>
            <a:ext cx="1013206" cy="10132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" y="78336"/>
            <a:ext cx="2243328" cy="5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1623</Words>
  <Application>Microsoft Office PowerPoint</Application>
  <PresentationFormat>Произвольный</PresentationFormat>
  <Paragraphs>350</Paragraphs>
  <Slides>43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Alegreya Black</vt:lpstr>
      <vt:lpstr>Calibri</vt:lpstr>
      <vt:lpstr>Alegreya Medium</vt:lpstr>
      <vt:lpstr>Overpass Light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Данилов Кирилл Сергеевич</cp:lastModifiedBy>
  <cp:revision>99</cp:revision>
  <dcterms:created xsi:type="dcterms:W3CDTF">2006-08-16T00:00:00Z</dcterms:created>
  <dcterms:modified xsi:type="dcterms:W3CDTF">2021-08-03T21:41:38Z</dcterms:modified>
  <dc:identifier>DAEYZK9ofDw</dc:identifier>
</cp:coreProperties>
</file>